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92" r:id="rId5"/>
    <p:sldId id="275" r:id="rId6"/>
    <p:sldId id="276" r:id="rId7"/>
    <p:sldId id="277" r:id="rId8"/>
    <p:sldId id="278" r:id="rId9"/>
    <p:sldId id="279" r:id="rId10"/>
    <p:sldId id="294" r:id="rId11"/>
    <p:sldId id="281" r:id="rId12"/>
    <p:sldId id="283" r:id="rId13"/>
    <p:sldId id="284" r:id="rId14"/>
    <p:sldId id="296" r:id="rId15"/>
    <p:sldId id="285" r:id="rId16"/>
    <p:sldId id="295" r:id="rId17"/>
    <p:sldId id="297" r:id="rId18"/>
    <p:sldId id="298" r:id="rId19"/>
    <p:sldId id="28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60" d="100"/>
          <a:sy n="60" d="100"/>
        </p:scale>
        <p:origin x="1550" y="54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11/16/2025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11/16/2025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F0E9-2385-C496-E825-6C8A2A9D7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422B0-25D7-3680-97CF-CB775241F28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0641BBA-91F0-198A-CBA6-D4D0F700720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553E916-7077-00A5-A57E-BB5E7FC7E28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402395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3EFA-EC58-613C-6E9C-DAF3AC0DD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1999B-E55D-0E87-4ADC-3577CD71E42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5E96D79-726F-6712-693A-BA03102B45C9}"/>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973425A-0C0E-4B6E-F8E7-1787A9136B7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3862952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2099733"/>
            <a:ext cx="6127630" cy="2072352"/>
          </a:xfrm>
        </p:spPr>
        <p:txBody>
          <a:bodyPr/>
          <a:lstStyle/>
          <a:p>
            <a:r>
              <a:rPr lang="en-US" dirty="0">
                <a:effectLst>
                  <a:outerShdw blurRad="38100" dist="38100" dir="2700000" algn="tl">
                    <a:srgbClr val="000000">
                      <a:alpha val="43137"/>
                    </a:srgbClr>
                  </a:outerShdw>
                </a:effectLst>
              </a:rPr>
              <a:t>MOBILE PRICE PREDICTION AND FEATURE EXTRACTION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4652678" cy="1277898"/>
          </a:xfrm>
        </p:spPr>
        <p:txBody>
          <a:bodyPr/>
          <a:lstStyle/>
          <a:p>
            <a:r>
              <a:rPr lang="en-US" dirty="0">
                <a:effectLst>
                  <a:outerShdw blurRad="38100" dist="38100" dir="2700000" algn="tl">
                    <a:srgbClr val="000000">
                      <a:alpha val="43137"/>
                    </a:srgbClr>
                  </a:outerShdw>
                </a:effectLst>
              </a:rPr>
              <a:t>Aishwarya Kumar Singh</a:t>
            </a:r>
          </a:p>
          <a:p>
            <a:r>
              <a:rPr lang="en-US" dirty="0">
                <a:effectLst>
                  <a:outerShdw blurRad="38100" dist="38100" dir="2700000" algn="tl">
                    <a:srgbClr val="000000">
                      <a:alpha val="43137"/>
                    </a:srgbClr>
                  </a:outerShdw>
                </a:effectLst>
              </a:rPr>
              <a:t>Intern – </a:t>
            </a:r>
            <a:r>
              <a:rPr lang="en-US" dirty="0" err="1">
                <a:effectLst>
                  <a:outerShdw blurRad="38100" dist="38100" dir="2700000" algn="tl">
                    <a:srgbClr val="000000">
                      <a:alpha val="43137"/>
                    </a:srgbClr>
                  </a:outerShdw>
                </a:effectLst>
              </a:rPr>
              <a:t>Nexthikes</a:t>
            </a:r>
            <a:r>
              <a:rPr lang="en-US" dirty="0">
                <a:effectLst>
                  <a:outerShdw blurRad="38100" dist="38100" dir="2700000" algn="tl">
                    <a:srgbClr val="000000">
                      <a:alpha val="43137"/>
                    </a:srgbClr>
                  </a:outerShdw>
                </a:effectLst>
              </a:rPr>
              <a:t> IT Solution</a:t>
            </a:r>
          </a:p>
          <a:p>
            <a:r>
              <a:rPr lang="en-US" dirty="0">
                <a:effectLst>
                  <a:outerShdw blurRad="38100" dist="38100" dir="2700000" algn="tl">
                    <a:srgbClr val="000000">
                      <a:alpha val="43137"/>
                    </a:srgbClr>
                  </a:outerShdw>
                </a:effectLst>
              </a:rPr>
              <a:t>Saturday, November 15, 2025</a:t>
            </a:r>
          </a:p>
          <a:p>
            <a:endParaRPr lang="en-US" dirty="0">
              <a:effectLst>
                <a:outerShdw blurRad="38100" dist="38100" dir="2700000" algn="tl">
                  <a:srgbClr val="000000">
                    <a:alpha val="43137"/>
                  </a:srgbClr>
                </a:outerShdw>
              </a:effectLst>
            </a:endParaRP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Exploratory Data Analysis(EDA)</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effectLst>
                  <a:outerShdw blurRad="38100" dist="38100" dir="2700000" algn="tl">
                    <a:srgbClr val="000000">
                      <a:alpha val="43137"/>
                    </a:srgbClr>
                  </a:outerShdw>
                </a:effectLst>
              </a:rPr>
              <a:t>Preview the Dataset</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r>
              <a:rPr lang="en-US" dirty="0"/>
              <a:t>Using </a:t>
            </a:r>
            <a:r>
              <a:rPr lang="en-US" b="1" dirty="0">
                <a:highlight>
                  <a:srgbClr val="FFFF00"/>
                </a:highlight>
              </a:rPr>
              <a:t>head() </a:t>
            </a:r>
            <a:r>
              <a:rPr lang="en-US" dirty="0"/>
              <a:t>and </a:t>
            </a:r>
            <a:r>
              <a:rPr lang="en-US" b="1" dirty="0">
                <a:highlight>
                  <a:srgbClr val="FFFF00"/>
                </a:highlight>
              </a:rPr>
              <a:t>tail(),</a:t>
            </a:r>
            <a:r>
              <a:rPr lang="en-US" dirty="0"/>
              <a:t> one can preview the data and get idea what is all that is included in the dataset</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effectLst>
                  <a:outerShdw blurRad="38100" dist="38100" dir="2700000" algn="tl">
                    <a:srgbClr val="000000">
                      <a:alpha val="43137"/>
                    </a:srgbClr>
                  </a:outerShdw>
                </a:effectLst>
              </a:rPr>
              <a:t>Data Summary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Data summary can be viewed using </a:t>
            </a:r>
            <a:r>
              <a:rPr lang="en-US" b="1" dirty="0">
                <a:effectLst>
                  <a:outerShdw blurRad="38100" dist="38100" dir="2700000" algn="tl">
                    <a:srgbClr val="000000">
                      <a:alpha val="43137"/>
                    </a:srgbClr>
                  </a:outerShdw>
                </a:effectLst>
              </a:rPr>
              <a:t>info() </a:t>
            </a:r>
            <a:r>
              <a:rPr lang="en-US" dirty="0"/>
              <a:t>method</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effectLst>
                  <a:outerShdw blurRad="38100" dist="38100" dir="2700000" algn="tl">
                    <a:srgbClr val="000000">
                      <a:alpha val="43137"/>
                    </a:srgbClr>
                  </a:outerShdw>
                </a:effectLst>
              </a:rPr>
              <a:t>Checking Missing Values</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It will check the missing values in features with percentage</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effectLst>
                  <a:outerShdw blurRad="38100" dist="38100" dir="2700000" algn="tl">
                    <a:srgbClr val="000000">
                      <a:alpha val="43137"/>
                    </a:srgbClr>
                  </a:outerShdw>
                </a:effectLst>
              </a:rPr>
              <a:t>Data Cleaning with Pandas</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dirty="0"/>
              <a:t>Data cleaning and identifying the duplicate values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effectLst>
                  <a:outerShdw blurRad="38100" dist="38100" dir="2700000" algn="tl">
                    <a:srgbClr val="000000">
                      <a:alpha val="43137"/>
                    </a:srgbClr>
                  </a:outerShdw>
                </a:effectLst>
              </a:rPr>
              <a:t>Clean Dataset &amp; Handle Outliers</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dirty="0"/>
              <a:t>This ensures data quality by eliminating missing values, removing, and addressing any anomalies or inconsistencies in the dataset.  </a:t>
            </a:r>
          </a:p>
          <a:p>
            <a:endParaRPr lang="en-US" dirty="0"/>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2D61C-AFBA-5453-93D2-9E057CB514EF}"/>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FC0B8ACF-D928-FC48-E1AE-0EA0AC0BF571}"/>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Exploratory Data Analysis(EDA)</a:t>
            </a:r>
          </a:p>
        </p:txBody>
      </p:sp>
      <p:sp>
        <p:nvSpPr>
          <p:cNvPr id="40" name="Text Placeholder 39">
            <a:extLst>
              <a:ext uri="{FF2B5EF4-FFF2-40B4-BE49-F238E27FC236}">
                <a16:creationId xmlns:a16="http://schemas.microsoft.com/office/drawing/2014/main" id="{CF34F13E-3573-DD92-F8C0-182533D72A39}"/>
              </a:ext>
            </a:extLst>
          </p:cNvPr>
          <p:cNvSpPr>
            <a:spLocks noGrp="1"/>
          </p:cNvSpPr>
          <p:nvPr>
            <p:ph type="body" sz="quarter" idx="27"/>
          </p:nvPr>
        </p:nvSpPr>
        <p:spPr>
          <a:xfrm>
            <a:off x="2542031" y="1955652"/>
            <a:ext cx="3553967" cy="866219"/>
          </a:xfrm>
        </p:spPr>
        <p:txBody>
          <a:bodyPr/>
          <a:lstStyle/>
          <a:p>
            <a:r>
              <a:rPr lang="en-US" dirty="0">
                <a:effectLst>
                  <a:outerShdw blurRad="38100" dist="38100" dir="2700000" algn="tl">
                    <a:srgbClr val="000000">
                      <a:alpha val="43137"/>
                    </a:srgbClr>
                  </a:outerShdw>
                </a:effectLst>
              </a:rPr>
              <a:t>Analysis Methods</a:t>
            </a:r>
          </a:p>
        </p:txBody>
      </p:sp>
      <p:sp>
        <p:nvSpPr>
          <p:cNvPr id="50" name="Text Placeholder 49">
            <a:extLst>
              <a:ext uri="{FF2B5EF4-FFF2-40B4-BE49-F238E27FC236}">
                <a16:creationId xmlns:a16="http://schemas.microsoft.com/office/drawing/2014/main" id="{D99706B1-C0DC-DEFD-0BC7-A1BFC35D4441}"/>
              </a:ext>
            </a:extLst>
          </p:cNvPr>
          <p:cNvSpPr>
            <a:spLocks noGrp="1"/>
          </p:cNvSpPr>
          <p:nvPr>
            <p:ph type="body" sz="quarter" idx="32"/>
          </p:nvPr>
        </p:nvSpPr>
        <p:spPr>
          <a:xfrm>
            <a:off x="2542032" y="2821872"/>
            <a:ext cx="3553968" cy="3044222"/>
          </a:xfrm>
        </p:spPr>
        <p:txBody>
          <a:bodyPr/>
          <a:lstStyle/>
          <a:p>
            <a:pPr algn="l"/>
            <a:r>
              <a:rPr lang="en-US" b="1" dirty="0">
                <a:effectLst>
                  <a:outerShdw blurRad="38100" dist="38100" dir="2700000" algn="tl">
                    <a:srgbClr val="000000">
                      <a:alpha val="43137"/>
                    </a:srgbClr>
                  </a:outerShdw>
                </a:effectLst>
                <a:highlight>
                  <a:srgbClr val="FFFF00"/>
                </a:highlight>
              </a:rPr>
              <a:t>Univariate analysis</a:t>
            </a:r>
            <a:r>
              <a:rPr lang="en-US" dirty="0"/>
              <a:t>: distribution of prices, RAM, storage, battery</a:t>
            </a:r>
          </a:p>
          <a:p>
            <a:pPr algn="l"/>
            <a:endParaRPr lang="en-US" dirty="0"/>
          </a:p>
          <a:p>
            <a:pPr algn="l"/>
            <a:r>
              <a:rPr lang="en-US" b="1" dirty="0">
                <a:effectLst>
                  <a:outerShdw blurRad="38100" dist="38100" dir="2700000" algn="tl">
                    <a:srgbClr val="000000">
                      <a:alpha val="43137"/>
                    </a:srgbClr>
                  </a:outerShdw>
                </a:effectLst>
                <a:highlight>
                  <a:srgbClr val="FFFF00"/>
                </a:highlight>
              </a:rPr>
              <a:t>Bivariate/Multivariate analysis</a:t>
            </a:r>
            <a:r>
              <a:rPr lang="en-US" dirty="0"/>
              <a:t>: correlations between features and price</a:t>
            </a:r>
          </a:p>
          <a:p>
            <a:pPr algn="l"/>
            <a:endParaRPr lang="en-US" dirty="0"/>
          </a:p>
          <a:p>
            <a:pPr algn="l"/>
            <a:r>
              <a:rPr lang="en-US" b="1" dirty="0">
                <a:effectLst>
                  <a:outerShdw blurRad="38100" dist="38100" dir="2700000" algn="tl">
                    <a:srgbClr val="000000">
                      <a:alpha val="43137"/>
                    </a:srgbClr>
                  </a:outerShdw>
                </a:effectLst>
                <a:highlight>
                  <a:srgbClr val="FFFF00"/>
                </a:highlight>
              </a:rPr>
              <a:t>Visualizations</a:t>
            </a:r>
            <a:r>
              <a:rPr lang="en-US" dirty="0"/>
              <a:t>: histograms, boxplots, scatter plots, bar charts</a:t>
            </a:r>
          </a:p>
        </p:txBody>
      </p:sp>
      <p:sp>
        <p:nvSpPr>
          <p:cNvPr id="42" name="Text Placeholder 41">
            <a:extLst>
              <a:ext uri="{FF2B5EF4-FFF2-40B4-BE49-F238E27FC236}">
                <a16:creationId xmlns:a16="http://schemas.microsoft.com/office/drawing/2014/main" id="{D646895A-652C-E98D-8C66-F2B98F0C44EF}"/>
              </a:ext>
            </a:extLst>
          </p:cNvPr>
          <p:cNvSpPr>
            <a:spLocks noGrp="1"/>
          </p:cNvSpPr>
          <p:nvPr>
            <p:ph type="body" sz="quarter" idx="46"/>
          </p:nvPr>
        </p:nvSpPr>
        <p:spPr>
          <a:xfrm>
            <a:off x="6470904" y="1955652"/>
            <a:ext cx="3343656" cy="866219"/>
          </a:xfrm>
        </p:spPr>
        <p:txBody>
          <a:bodyPr/>
          <a:lstStyle/>
          <a:p>
            <a:r>
              <a:rPr lang="en-US" dirty="0">
                <a:effectLst>
                  <a:outerShdw blurRad="38100" dist="38100" dir="2700000" algn="tl">
                    <a:srgbClr val="000000">
                      <a:alpha val="43137"/>
                    </a:srgbClr>
                  </a:outerShdw>
                </a:effectLst>
              </a:rPr>
              <a:t>Feature Engineering</a:t>
            </a:r>
          </a:p>
        </p:txBody>
      </p:sp>
      <p:sp>
        <p:nvSpPr>
          <p:cNvPr id="52" name="Text Placeholder 51">
            <a:extLst>
              <a:ext uri="{FF2B5EF4-FFF2-40B4-BE49-F238E27FC236}">
                <a16:creationId xmlns:a16="http://schemas.microsoft.com/office/drawing/2014/main" id="{91F68025-1714-F2CE-FB7D-3E5F0AA80179}"/>
              </a:ext>
            </a:extLst>
          </p:cNvPr>
          <p:cNvSpPr>
            <a:spLocks noGrp="1"/>
          </p:cNvSpPr>
          <p:nvPr>
            <p:ph type="body" sz="quarter" idx="50"/>
          </p:nvPr>
        </p:nvSpPr>
        <p:spPr>
          <a:xfrm>
            <a:off x="6470904" y="2821871"/>
            <a:ext cx="3343656" cy="3044222"/>
          </a:xfrm>
        </p:spPr>
        <p:txBody>
          <a:bodyPr/>
          <a:lstStyle/>
          <a:p>
            <a:pPr algn="l"/>
            <a:r>
              <a:rPr lang="en-US" dirty="0"/>
              <a:t>Introduces new variables that might enhance the model's ability to predict house prices.</a:t>
            </a:r>
          </a:p>
          <a:p>
            <a:pPr algn="l"/>
            <a:endParaRPr lang="en-US" dirty="0"/>
          </a:p>
          <a:p>
            <a:pPr algn="l"/>
            <a:r>
              <a:rPr lang="en-US" dirty="0"/>
              <a:t>Identified most impactful features on price:</a:t>
            </a:r>
          </a:p>
          <a:p>
            <a:pPr marL="285750" indent="-285750" algn="l">
              <a:buFont typeface="Wingdings" panose="05000000000000000000" pitchFamily="2" charset="2"/>
              <a:buChar char="Ø"/>
            </a:pPr>
            <a:r>
              <a:rPr lang="en-IN" dirty="0"/>
              <a:t>RAM &amp; Storage</a:t>
            </a:r>
          </a:p>
          <a:p>
            <a:pPr marL="285750" indent="-285750" algn="l">
              <a:buFont typeface="Wingdings" panose="05000000000000000000" pitchFamily="2" charset="2"/>
              <a:buChar char="Ø"/>
            </a:pPr>
            <a:r>
              <a:rPr lang="en-IN" dirty="0"/>
              <a:t>Brand influence</a:t>
            </a:r>
          </a:p>
          <a:p>
            <a:pPr marL="285750" indent="-285750" algn="l">
              <a:buFont typeface="Wingdings" panose="05000000000000000000" pitchFamily="2" charset="2"/>
              <a:buChar char="Ø"/>
            </a:pPr>
            <a:r>
              <a:rPr lang="en-IN" dirty="0"/>
              <a:t>Camera quality</a:t>
            </a:r>
          </a:p>
          <a:p>
            <a:pPr marL="285750" indent="-285750" algn="l">
              <a:buFont typeface="Wingdings" panose="05000000000000000000" pitchFamily="2" charset="2"/>
              <a:buChar char="Ø"/>
            </a:pPr>
            <a:r>
              <a:rPr lang="en-IN" dirty="0"/>
              <a:t>Battery capacity</a:t>
            </a:r>
            <a:endParaRPr lang="en-US" dirty="0"/>
          </a:p>
          <a:p>
            <a:pPr algn="l"/>
            <a:endParaRPr lang="en-US" dirty="0"/>
          </a:p>
        </p:txBody>
      </p:sp>
      <p:sp>
        <p:nvSpPr>
          <p:cNvPr id="4" name="Footer Placeholder 3">
            <a:extLst>
              <a:ext uri="{FF2B5EF4-FFF2-40B4-BE49-F238E27FC236}">
                <a16:creationId xmlns:a16="http://schemas.microsoft.com/office/drawing/2014/main" id="{43AB5DF2-2684-8B85-CEB9-E300B0D85F1F}"/>
              </a:ext>
            </a:extLst>
          </p:cNvPr>
          <p:cNvSpPr>
            <a:spLocks noGrp="1"/>
          </p:cNvSpPr>
          <p:nvPr>
            <p:ph type="ftr" sz="quarter" idx="54"/>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60B12B25-D0EA-5E38-37E4-D9985624C7A1}"/>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3569523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726705"/>
            <a:ext cx="10515600" cy="675161"/>
          </a:xfrm>
        </p:spPr>
        <p:txBody>
          <a:bodyPr/>
          <a:lstStyle/>
          <a:p>
            <a:r>
              <a:rPr lang="en-US" dirty="0">
                <a:effectLst>
                  <a:outerShdw blurRad="38100" dist="38100" dir="2700000" algn="tl">
                    <a:srgbClr val="000000">
                      <a:alpha val="43137"/>
                    </a:srgbClr>
                  </a:outerShdw>
                </a:effectLst>
              </a:rPr>
              <a:t>Tools and Libraries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499243"/>
            <a:ext cx="1877575" cy="506399"/>
          </a:xfrm>
        </p:spPr>
        <p:txBody>
          <a:bodyPr/>
          <a:lstStyle/>
          <a:p>
            <a:r>
              <a:rPr lang="en-US" dirty="0">
                <a:effectLst>
                  <a:outerShdw blurRad="38100" dist="38100" dir="2700000" algn="tl">
                    <a:srgbClr val="000000">
                      <a:alpha val="43137"/>
                    </a:srgbClr>
                  </a:outerShdw>
                </a:effectLst>
              </a:rPr>
              <a:t>Data Manipulation</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674777" y="4032263"/>
            <a:ext cx="1769464" cy="1134097"/>
          </a:xfrm>
        </p:spPr>
        <p:txBody>
          <a:bodyPr/>
          <a:lstStyle/>
          <a:p>
            <a:pPr algn="l"/>
            <a:r>
              <a:rPr lang="en-US" sz="900" b="1" dirty="0"/>
              <a:t>Pandas</a:t>
            </a:r>
            <a:r>
              <a:rPr lang="en-US" sz="900" dirty="0"/>
              <a:t> 🐼 </a:t>
            </a:r>
          </a:p>
          <a:p>
            <a:pPr algn="l"/>
            <a:r>
              <a:rPr lang="en-US" sz="900" b="1" dirty="0"/>
              <a:t>NumPy</a:t>
            </a:r>
            <a:r>
              <a:rPr lang="en-US" sz="900" dirty="0"/>
              <a:t> 🔢 – The core numerical computing library in Python, providing fast array operations, mathematical functions, and the foundation for scientific computing</a:t>
            </a:r>
            <a:r>
              <a:rPr lang="en-US" sz="1050" dirty="0"/>
              <a:t>.</a:t>
            </a:r>
            <a:br>
              <a:rPr lang="en-US" sz="1050" dirty="0"/>
            </a:br>
            <a:endParaRPr lang="en-US" altLang="zh-CN" sz="1050" noProof="0" dirty="0"/>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59138" y="2088586"/>
            <a:ext cx="1877575" cy="506399"/>
          </a:xfrm>
        </p:spPr>
        <p:txBody>
          <a:bodyPr/>
          <a:lstStyle/>
          <a:p>
            <a:r>
              <a:rPr lang="en-US" dirty="0">
                <a:effectLst>
                  <a:outerShdw blurRad="38100" dist="38100" dir="2700000" algn="tl">
                    <a:srgbClr val="000000">
                      <a:alpha val="43137"/>
                    </a:srgbClr>
                  </a:outerShdw>
                </a:effectLst>
              </a:rPr>
              <a:t>Visualization</a:t>
            </a:r>
            <a:endParaRPr lang="en-US" dirty="0"/>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850176" y="2632824"/>
            <a:ext cx="2095500" cy="1348199"/>
          </a:xfrm>
        </p:spPr>
        <p:txBody>
          <a:bodyPr/>
          <a:lstStyle/>
          <a:p>
            <a:pPr algn="l"/>
            <a:r>
              <a:rPr lang="en-US" sz="900" b="1" dirty="0">
                <a:effectLst>
                  <a:outerShdw blurRad="38100" dist="38100" dir="2700000" algn="tl">
                    <a:srgbClr val="000000">
                      <a:alpha val="43137"/>
                    </a:srgbClr>
                  </a:outerShdw>
                </a:effectLst>
              </a:rPr>
              <a:t>Matplotlib</a:t>
            </a:r>
            <a:r>
              <a:rPr lang="en-US" sz="900" dirty="0"/>
              <a:t> 📊 – A versatile plotting library in Python that enables the creation of a wide range of static, animated, and interactive visualizations. </a:t>
            </a:r>
            <a:endParaRPr lang="en-US" sz="900" b="1" dirty="0"/>
          </a:p>
          <a:p>
            <a:pPr algn="l"/>
            <a:r>
              <a:rPr lang="en-US" sz="900" b="1" dirty="0">
                <a:effectLst>
                  <a:outerShdw blurRad="38100" dist="38100" dir="2700000" algn="tl">
                    <a:srgbClr val="000000">
                      <a:alpha val="43137"/>
                    </a:srgbClr>
                  </a:outerShdw>
                </a:effectLst>
              </a:rPr>
              <a:t>Seaborn</a:t>
            </a:r>
            <a:r>
              <a:rPr lang="en-US" sz="900" dirty="0"/>
              <a:t> 🎨 – A statistical data visualization library built on Matplotlib, making it easy to create attractive and informative plots with minimal code.</a:t>
            </a:r>
            <a:br>
              <a:rPr lang="en-US" dirty="0"/>
            </a:b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07230" y="4215881"/>
            <a:ext cx="1877575" cy="506399"/>
          </a:xfrm>
        </p:spPr>
        <p:txBody>
          <a:bodyPr/>
          <a:lstStyle/>
          <a:p>
            <a:r>
              <a:rPr lang="en-US" dirty="0">
                <a:effectLst>
                  <a:outerShdw blurRad="38100" dist="38100" dir="2700000" algn="tl">
                    <a:srgbClr val="000000">
                      <a:alpha val="43137"/>
                    </a:srgbClr>
                  </a:outerShdw>
                </a:effectLst>
              </a:rPr>
              <a:t>Data Cleaning</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5114644" y="4797957"/>
            <a:ext cx="1877575" cy="506399"/>
          </a:xfrm>
        </p:spPr>
        <p:txBody>
          <a:bodyPr/>
          <a:lstStyle/>
          <a:p>
            <a:pPr algn="l"/>
            <a:r>
              <a:rPr lang="en-US" sz="900" b="1" dirty="0"/>
              <a:t>Pandas</a:t>
            </a:r>
            <a:r>
              <a:rPr lang="en-US" sz="900" dirty="0"/>
              <a:t> 🐼 – A powerful Python library for data manipulation and analysis, offering intuitive </a:t>
            </a:r>
            <a:r>
              <a:rPr lang="en-US" sz="900" dirty="0" err="1"/>
              <a:t>DataFrame</a:t>
            </a:r>
            <a:r>
              <a:rPr lang="en-US" sz="900" dirty="0"/>
              <a:t> structures to clean, transform, and explore datasets efficiently.</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0" y="4215881"/>
            <a:ext cx="1877575" cy="506399"/>
          </a:xfrm>
        </p:spPr>
        <p:txBody>
          <a:bodyPr/>
          <a:lstStyle/>
          <a:p>
            <a:r>
              <a:rPr lang="en-US" dirty="0">
                <a:effectLst>
                  <a:outerShdw blurRad="38100" dist="38100" dir="2700000" algn="tl">
                    <a:srgbClr val="000000">
                      <a:alpha val="43137"/>
                    </a:srgbClr>
                  </a:outerShdw>
                </a:effectLst>
              </a:rPr>
              <a:t>Styling</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0" y="4797957"/>
            <a:ext cx="2010360" cy="930279"/>
          </a:xfrm>
        </p:spPr>
        <p:txBody>
          <a:bodyPr/>
          <a:lstStyle/>
          <a:p>
            <a:pPr algn="l"/>
            <a:r>
              <a:rPr lang="en-US" sz="900" b="1" dirty="0" err="1"/>
              <a:t>openpyxl</a:t>
            </a:r>
            <a:r>
              <a:rPr lang="en-US" sz="900" dirty="0"/>
              <a:t> 📘 – A Python library to read, write, and style Excel (.xlsx) files, enabling automated reporting, formatting, and multi‑sheet data exports directly from code.</a:t>
            </a:r>
            <a:endParaRPr lang="zh-CN" altLang="en-US" sz="900"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507120" y="2194181"/>
            <a:ext cx="2392506" cy="506399"/>
          </a:xfrm>
        </p:spPr>
        <p:txBody>
          <a:bodyPr/>
          <a:lstStyle/>
          <a:p>
            <a:r>
              <a:rPr lang="en-US" dirty="0">
                <a:effectLst>
                  <a:outerShdw blurRad="38100" dist="38100" dir="2700000" algn="tl">
                    <a:srgbClr val="000000">
                      <a:alpha val="43137"/>
                    </a:srgbClr>
                  </a:outerShdw>
                </a:effectLst>
              </a:rPr>
              <a:t>Machine Learning</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a:xfrm>
            <a:off x="8698192" y="2776257"/>
            <a:ext cx="2010361" cy="1067923"/>
          </a:xfrm>
        </p:spPr>
        <p:txBody>
          <a:bodyPr/>
          <a:lstStyle/>
          <a:p>
            <a:pPr algn="l"/>
            <a:r>
              <a:rPr lang="en-IN" altLang="zh-CN" sz="900" dirty="0"/>
              <a:t>It is widely used machine learning library for providing simple, and efficient tools that are used for preprocessing, modelling, evaluation, and prediction.</a:t>
            </a:r>
            <a:endParaRPr lang="zh-CN" altLang="en-US" sz="900"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4865" y="719513"/>
            <a:ext cx="3994173" cy="1147095"/>
          </a:xfrm>
        </p:spPr>
        <p:txBody>
          <a:bodyPr/>
          <a:lstStyle/>
          <a:p>
            <a:r>
              <a:rPr lang="en-US" dirty="0">
                <a:effectLst>
                  <a:outerShdw blurRad="38100" dist="38100" dir="2700000" algn="tl">
                    <a:srgbClr val="000000">
                      <a:alpha val="43137"/>
                    </a:srgbClr>
                  </a:outerShdw>
                </a:effectLst>
              </a:rPr>
              <a:t>Analysis and Graphs</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9" y="542636"/>
            <a:ext cx="5162709" cy="420683"/>
          </a:xfrm>
        </p:spPr>
        <p:txBody>
          <a:bodyPr/>
          <a:lstStyle/>
          <a:p>
            <a:r>
              <a:rPr lang="en-US" dirty="0">
                <a:effectLst>
                  <a:outerShdw blurRad="38100" dist="38100" dir="2700000" algn="tl">
                    <a:srgbClr val="000000">
                      <a:alpha val="43137"/>
                    </a:srgbClr>
                  </a:outerShdw>
                </a:effectLst>
              </a:rPr>
              <a:t>Univariate Analysis</a:t>
            </a:r>
            <a:endParaRPr lang="en-IN" dirty="0">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986469"/>
            <a:ext cx="5162709" cy="753431"/>
          </a:xfrm>
        </p:spPr>
        <p:txBody>
          <a:bodyPr/>
          <a:lstStyle/>
          <a:p>
            <a:r>
              <a:rPr lang="en-US" dirty="0"/>
              <a:t>Explored single features’ distributions, central tendency, and spread using </a:t>
            </a:r>
            <a:r>
              <a:rPr lang="en-US" b="1" dirty="0"/>
              <a:t>histograms, bar plots, and boxplots</a:t>
            </a:r>
            <a:r>
              <a:rPr lang="en-US" dirty="0"/>
              <a:t> to detect skewness and outliers.</a:t>
            </a:r>
            <a:endParaRPr lang="en-IN" dirty="0"/>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4724705" y="2991350"/>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9" y="2870385"/>
            <a:ext cx="5162709" cy="420683"/>
          </a:xfrm>
        </p:spPr>
        <p:txBody>
          <a:bodyPr/>
          <a:lstStyle/>
          <a:p>
            <a:r>
              <a:rPr lang="en-US" dirty="0">
                <a:effectLst>
                  <a:outerShdw blurRad="38100" dist="38100" dir="2700000" algn="tl">
                    <a:srgbClr val="000000">
                      <a:alpha val="43137"/>
                    </a:srgbClr>
                  </a:outerShdw>
                </a:effectLst>
              </a:rPr>
              <a:t>Multivariate Analysis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8" y="3305384"/>
            <a:ext cx="5162709" cy="786439"/>
          </a:xfrm>
        </p:spPr>
        <p:txBody>
          <a:bodyPr/>
          <a:lstStyle/>
          <a:p>
            <a:r>
              <a:rPr lang="en-US" dirty="0"/>
              <a:t>Analyzed interactions among multiple features using </a:t>
            </a:r>
            <a:r>
              <a:rPr lang="en-US" b="1" dirty="0"/>
              <a:t>pair plots, heatmaps, and 3D scatter plots</a:t>
            </a:r>
            <a:r>
              <a:rPr lang="en-US" dirty="0"/>
              <a:t> to uncover deeper patterns and dependencies.</a:t>
            </a:r>
            <a:endParaRPr lang="en-IN" dirty="0"/>
          </a:p>
          <a:p>
            <a:endParaRPr lang="en-US"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7" y="4114873"/>
            <a:ext cx="5162709" cy="421399"/>
          </a:xfrm>
        </p:spPr>
        <p:txBody>
          <a:bodyPr/>
          <a:lstStyle/>
          <a:p>
            <a:r>
              <a:rPr lang="en-IN" dirty="0">
                <a:effectLst>
                  <a:outerShdw blurRad="38100" dist="38100" dir="2700000" algn="tl">
                    <a:srgbClr val="000000">
                      <a:alpha val="43137"/>
                    </a:srgbClr>
                  </a:outerShdw>
                </a:effectLst>
              </a:rPr>
              <a:t>Outlier Detection</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71608" y="4559322"/>
            <a:ext cx="5162709" cy="815274"/>
          </a:xfrm>
        </p:spPr>
        <p:txBody>
          <a:bodyPr/>
          <a:lstStyle/>
          <a:p>
            <a:r>
              <a:rPr lang="en-US" dirty="0"/>
              <a:t>Identified extreme values through </a:t>
            </a:r>
            <a:r>
              <a:rPr lang="en-US" b="1" dirty="0"/>
              <a:t>boxplots and IQR whiskers</a:t>
            </a:r>
            <a:r>
              <a:rPr lang="en-US" dirty="0"/>
              <a:t>, then capped or adjusted them to prevent skewed insights in downstream analysis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sp>
        <p:nvSpPr>
          <p:cNvPr id="3" name="Text Placeholder 8">
            <a:extLst>
              <a:ext uri="{FF2B5EF4-FFF2-40B4-BE49-F238E27FC236}">
                <a16:creationId xmlns:a16="http://schemas.microsoft.com/office/drawing/2014/main" id="{96413CC2-131B-8E70-B0AE-A84EE85C4B28}"/>
              </a:ext>
            </a:extLst>
          </p:cNvPr>
          <p:cNvSpPr txBox="1">
            <a:spLocks/>
          </p:cNvSpPr>
          <p:nvPr/>
        </p:nvSpPr>
        <p:spPr>
          <a:xfrm>
            <a:off x="5271609" y="1698336"/>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rPr>
              <a:t>Bivariate Analysis</a:t>
            </a:r>
            <a:endParaRPr lang="en-IN" dirty="0">
              <a:effectLst>
                <a:outerShdw blurRad="38100" dist="38100" dir="2700000" algn="tl">
                  <a:srgbClr val="000000">
                    <a:alpha val="43137"/>
                  </a:srgbClr>
                </a:outerShdw>
              </a:effectLst>
            </a:endParaRPr>
          </a:p>
        </p:txBody>
      </p:sp>
      <p:sp>
        <p:nvSpPr>
          <p:cNvPr id="4" name="Text Placeholder 9">
            <a:extLst>
              <a:ext uri="{FF2B5EF4-FFF2-40B4-BE49-F238E27FC236}">
                <a16:creationId xmlns:a16="http://schemas.microsoft.com/office/drawing/2014/main" id="{3F7A62D3-031A-F1A7-FEC9-DEBB4ECB855C}"/>
              </a:ext>
            </a:extLst>
          </p:cNvPr>
          <p:cNvSpPr txBox="1">
            <a:spLocks/>
          </p:cNvSpPr>
          <p:nvPr/>
        </p:nvSpPr>
        <p:spPr>
          <a:xfrm>
            <a:off x="5271608" y="2078669"/>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Examined relationships between two variables with </a:t>
            </a:r>
            <a:r>
              <a:rPr lang="en-US" b="1" dirty="0"/>
              <a:t>scatter plots, correlation heatmaps, and grouped bar charts</a:t>
            </a:r>
            <a:r>
              <a:rPr lang="en-US" dirty="0"/>
              <a:t> to identify trends and associations.</a:t>
            </a:r>
            <a:endParaRPr lang="en-IN" dirty="0"/>
          </a:p>
          <a:p>
            <a:endParaRPr lang="en-US" dirty="0"/>
          </a:p>
        </p:txBody>
      </p:sp>
      <p:pic>
        <p:nvPicPr>
          <p:cNvPr id="6" name="Picture Placeholder 193" descr="Bar graph with upward trend with solid fill">
            <a:extLst>
              <a:ext uri="{FF2B5EF4-FFF2-40B4-BE49-F238E27FC236}">
                <a16:creationId xmlns:a16="http://schemas.microsoft.com/office/drawing/2014/main" id="{618F2C71-EA95-6982-01BB-F60501FCD26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4735339" y="1774349"/>
            <a:ext cx="536270" cy="565882"/>
          </a:xfrm>
          <a:prstGeom prst="rect">
            <a:avLst/>
          </a:prstGeom>
        </p:spPr>
      </p:pic>
      <p:pic>
        <p:nvPicPr>
          <p:cNvPr id="16" name="Picture Placeholder 193" descr="Bar graph with upward trend with solid fill">
            <a:extLst>
              <a:ext uri="{FF2B5EF4-FFF2-40B4-BE49-F238E27FC236}">
                <a16:creationId xmlns:a16="http://schemas.microsoft.com/office/drawing/2014/main" id="{B28E2CFE-4450-4854-ADB6-73AA894297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4705680" y="4168576"/>
            <a:ext cx="536270" cy="565882"/>
          </a:xfrm>
          <a:prstGeom prst="rect">
            <a:avLst/>
          </a:prstGeom>
        </p:spPr>
      </p:pic>
      <p:pic>
        <p:nvPicPr>
          <p:cNvPr id="17" name="Picture Placeholder 193" descr="Bar graph with upward trend with solid fill">
            <a:extLst>
              <a:ext uri="{FF2B5EF4-FFF2-40B4-BE49-F238E27FC236}">
                <a16:creationId xmlns:a16="http://schemas.microsoft.com/office/drawing/2014/main" id="{8004BB2B-26CB-535B-5307-4A05083B023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4724705" y="619854"/>
            <a:ext cx="536270" cy="565882"/>
          </a:xfrm>
          <a:prstGeom prst="rect">
            <a:avLst/>
          </a:prstGeom>
        </p:spPr>
      </p:pic>
      <p:sp>
        <p:nvSpPr>
          <p:cNvPr id="20" name="Text Placeholder 11">
            <a:extLst>
              <a:ext uri="{FF2B5EF4-FFF2-40B4-BE49-F238E27FC236}">
                <a16:creationId xmlns:a16="http://schemas.microsoft.com/office/drawing/2014/main" id="{43019304-BC6C-D514-5AD4-7465CB19C7EA}"/>
              </a:ext>
            </a:extLst>
          </p:cNvPr>
          <p:cNvSpPr txBox="1">
            <a:spLocks/>
          </p:cNvSpPr>
          <p:nvPr/>
        </p:nvSpPr>
        <p:spPr>
          <a:xfrm>
            <a:off x="5271607" y="5270573"/>
            <a:ext cx="5162709"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effectLst>
                  <a:outerShdw blurRad="38100" dist="38100" dir="2700000" algn="tl">
                    <a:srgbClr val="000000">
                      <a:alpha val="43137"/>
                    </a:srgbClr>
                  </a:outerShdw>
                </a:effectLst>
              </a:rPr>
              <a:t>Missing Value Analysis</a:t>
            </a:r>
          </a:p>
        </p:txBody>
      </p:sp>
      <p:sp>
        <p:nvSpPr>
          <p:cNvPr id="21" name="Text Placeholder 13">
            <a:extLst>
              <a:ext uri="{FF2B5EF4-FFF2-40B4-BE49-F238E27FC236}">
                <a16:creationId xmlns:a16="http://schemas.microsoft.com/office/drawing/2014/main" id="{F4D51F15-1905-123E-FA9D-26F8689FD93F}"/>
              </a:ext>
            </a:extLst>
          </p:cNvPr>
          <p:cNvSpPr txBox="1">
            <a:spLocks/>
          </p:cNvSpPr>
          <p:nvPr/>
        </p:nvSpPr>
        <p:spPr>
          <a:xfrm>
            <a:off x="5271608" y="5715022"/>
            <a:ext cx="5162709" cy="6882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Assessed missingness patterns with </a:t>
            </a:r>
            <a:r>
              <a:rPr lang="en-US" b="1" dirty="0"/>
              <a:t>heatmaps and bar charts</a:t>
            </a:r>
            <a:r>
              <a:rPr lang="en-US" dirty="0"/>
              <a:t>, then applied imputation or feature dropping strategies for reliable, consistent datasets.</a:t>
            </a:r>
            <a:endParaRPr lang="en-IN" dirty="0"/>
          </a:p>
        </p:txBody>
      </p:sp>
      <p:pic>
        <p:nvPicPr>
          <p:cNvPr id="22" name="Picture Placeholder 193" descr="Bar graph with upward trend with solid fill">
            <a:extLst>
              <a:ext uri="{FF2B5EF4-FFF2-40B4-BE49-F238E27FC236}">
                <a16:creationId xmlns:a16="http://schemas.microsoft.com/office/drawing/2014/main" id="{F41125C8-6005-F4AD-FB98-ADD9D183FA4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4705680" y="5324276"/>
            <a:ext cx="536270" cy="565882"/>
          </a:xfrm>
          <a:prstGeom prst="rect">
            <a:avLst/>
          </a:prstGeom>
        </p:spPr>
      </p:pic>
    </p:spTree>
    <p:extLst>
      <p:ext uri="{BB962C8B-B14F-4D97-AF65-F5344CB8AC3E}">
        <p14:creationId xmlns:p14="http://schemas.microsoft.com/office/powerpoint/2010/main" val="251972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9B66-C0A7-8C4C-29B0-773F5900C5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18D9EA5-4CF9-6474-2EF0-AC611517A107}"/>
              </a:ext>
            </a:extLst>
          </p:cNvPr>
          <p:cNvSpPr>
            <a:spLocks noGrp="1"/>
          </p:cNvSpPr>
          <p:nvPr>
            <p:ph type="title"/>
          </p:nvPr>
        </p:nvSpPr>
        <p:spPr>
          <a:xfrm>
            <a:off x="350265" y="605213"/>
            <a:ext cx="4551935" cy="1147095"/>
          </a:xfrm>
        </p:spPr>
        <p:txBody>
          <a:bodyPr/>
          <a:lstStyle/>
          <a:p>
            <a:r>
              <a:rPr lang="en-US" sz="3200" dirty="0">
                <a:effectLst>
                  <a:outerShdw blurRad="38100" dist="38100" dir="2700000" algn="tl">
                    <a:srgbClr val="000000">
                      <a:alpha val="43137"/>
                    </a:srgbClr>
                  </a:outerShdw>
                </a:effectLst>
              </a:rPr>
              <a:t>Workbook &amp; Plot/Graphs using Python Code</a:t>
            </a:r>
          </a:p>
        </p:txBody>
      </p:sp>
      <p:sp>
        <p:nvSpPr>
          <p:cNvPr id="9" name="Text Placeholder 8">
            <a:extLst>
              <a:ext uri="{FF2B5EF4-FFF2-40B4-BE49-F238E27FC236}">
                <a16:creationId xmlns:a16="http://schemas.microsoft.com/office/drawing/2014/main" id="{E693C7B3-7F02-97AB-2AB1-955AE2E9ABD6}"/>
              </a:ext>
            </a:extLst>
          </p:cNvPr>
          <p:cNvSpPr>
            <a:spLocks noGrp="1"/>
          </p:cNvSpPr>
          <p:nvPr>
            <p:ph type="body" sz="quarter" idx="27"/>
          </p:nvPr>
        </p:nvSpPr>
        <p:spPr>
          <a:xfrm>
            <a:off x="5932009" y="542636"/>
            <a:ext cx="5162709" cy="420683"/>
          </a:xfrm>
        </p:spPr>
        <p:txBody>
          <a:bodyPr/>
          <a:lstStyle/>
          <a:p>
            <a:r>
              <a:rPr lang="en-IN" dirty="0">
                <a:effectLst>
                  <a:outerShdw blurRad="38100" dist="38100" dir="2700000" algn="tl">
                    <a:srgbClr val="000000">
                      <a:alpha val="43137"/>
                    </a:srgbClr>
                  </a:outerShdw>
                </a:effectLst>
              </a:rPr>
              <a:t>Mobile Data</a:t>
            </a:r>
          </a:p>
        </p:txBody>
      </p:sp>
      <p:sp>
        <p:nvSpPr>
          <p:cNvPr id="10" name="Text Placeholder 9">
            <a:extLst>
              <a:ext uri="{FF2B5EF4-FFF2-40B4-BE49-F238E27FC236}">
                <a16:creationId xmlns:a16="http://schemas.microsoft.com/office/drawing/2014/main" id="{A3524DD2-D211-DA67-1DC3-4DE318C61431}"/>
              </a:ext>
            </a:extLst>
          </p:cNvPr>
          <p:cNvSpPr>
            <a:spLocks noGrp="1"/>
          </p:cNvSpPr>
          <p:nvPr>
            <p:ph type="body" sz="quarter" idx="28"/>
          </p:nvPr>
        </p:nvSpPr>
        <p:spPr>
          <a:xfrm>
            <a:off x="5932008" y="986469"/>
            <a:ext cx="5162709" cy="753431"/>
          </a:xfrm>
        </p:spPr>
        <p:txBody>
          <a:bodyPr/>
          <a:lstStyle/>
          <a:p>
            <a:pPr>
              <a:buFont typeface="Wingdings" panose="05000000000000000000" pitchFamily="2" charset="2"/>
              <a:buChar char="Ø"/>
            </a:pPr>
            <a:r>
              <a:rPr lang="en-US" dirty="0"/>
              <a:t>Code overwrote the main sheet with cleaned </a:t>
            </a:r>
            <a:r>
              <a:rPr lang="en-US" dirty="0" err="1"/>
              <a:t>DataFrame</a:t>
            </a:r>
            <a:r>
              <a:rPr lang="en-US" dirty="0"/>
              <a:t>, applied formatting, adjusted column widths, and saved reliable, analysis‑ready dataset.</a:t>
            </a:r>
          </a:p>
        </p:txBody>
      </p:sp>
      <p:pic>
        <p:nvPicPr>
          <p:cNvPr id="194" name="Picture Placeholder 193" descr="Bar graph with upward trend with solid fill">
            <a:extLst>
              <a:ext uri="{FF2B5EF4-FFF2-40B4-BE49-F238E27FC236}">
                <a16:creationId xmlns:a16="http://schemas.microsoft.com/office/drawing/2014/main" id="{FAABAC0F-4DDF-6375-3F9A-4460C4A1A1E8}"/>
              </a:ext>
            </a:extLst>
          </p:cNvPr>
          <p:cNvPicPr>
            <a:picLocks noGrp="1" noChangeAspect="1"/>
          </p:cNvPicPr>
          <p:nvPr>
            <p:ph type="pic" sz="quarter" idx="3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5385105" y="2991350"/>
            <a:ext cx="536270" cy="565882"/>
          </a:xfrm>
        </p:spPr>
      </p:pic>
      <p:sp>
        <p:nvSpPr>
          <p:cNvPr id="11" name="Text Placeholder 10">
            <a:extLst>
              <a:ext uri="{FF2B5EF4-FFF2-40B4-BE49-F238E27FC236}">
                <a16:creationId xmlns:a16="http://schemas.microsoft.com/office/drawing/2014/main" id="{3CD4CE2C-96B6-90ED-A071-2F19734F4A55}"/>
              </a:ext>
            </a:extLst>
          </p:cNvPr>
          <p:cNvSpPr>
            <a:spLocks noGrp="1"/>
          </p:cNvSpPr>
          <p:nvPr>
            <p:ph type="body" sz="quarter" idx="29"/>
          </p:nvPr>
        </p:nvSpPr>
        <p:spPr>
          <a:xfrm>
            <a:off x="5932009" y="2870385"/>
            <a:ext cx="5162709" cy="420683"/>
          </a:xfrm>
        </p:spPr>
        <p:txBody>
          <a:bodyPr/>
          <a:lstStyle/>
          <a:p>
            <a:r>
              <a:rPr lang="en-US" dirty="0">
                <a:effectLst>
                  <a:outerShdw blurRad="38100" dist="38100" dir="2700000" algn="tl">
                    <a:srgbClr val="000000">
                      <a:alpha val="43137"/>
                    </a:srgbClr>
                  </a:outerShdw>
                </a:effectLst>
              </a:rPr>
              <a:t>Missing Value Analysis</a:t>
            </a:r>
          </a:p>
        </p:txBody>
      </p:sp>
      <p:sp>
        <p:nvSpPr>
          <p:cNvPr id="13" name="Text Placeholder 12">
            <a:extLst>
              <a:ext uri="{FF2B5EF4-FFF2-40B4-BE49-F238E27FC236}">
                <a16:creationId xmlns:a16="http://schemas.microsoft.com/office/drawing/2014/main" id="{B7AC3018-A374-C2C5-9C4E-F9B5D79290F4}"/>
              </a:ext>
            </a:extLst>
          </p:cNvPr>
          <p:cNvSpPr>
            <a:spLocks noGrp="1"/>
          </p:cNvSpPr>
          <p:nvPr>
            <p:ph type="body" sz="quarter" idx="34"/>
          </p:nvPr>
        </p:nvSpPr>
        <p:spPr>
          <a:xfrm>
            <a:off x="5932008" y="3305384"/>
            <a:ext cx="5162709" cy="786439"/>
          </a:xfrm>
        </p:spPr>
        <p:txBody>
          <a:bodyPr/>
          <a:lstStyle/>
          <a:p>
            <a:pPr>
              <a:buFont typeface="Wingdings" panose="05000000000000000000" pitchFamily="2" charset="2"/>
              <a:buChar char="Ø"/>
            </a:pPr>
            <a:r>
              <a:rPr lang="en-US" dirty="0"/>
              <a:t>Code computed missing percentages per feature, exported results into a styled sheet, enabling quick visualization of data quality issues.</a:t>
            </a:r>
            <a:endParaRPr lang="en-IN" dirty="0"/>
          </a:p>
          <a:p>
            <a:endParaRPr lang="en-US" dirty="0"/>
          </a:p>
        </p:txBody>
      </p:sp>
      <p:sp>
        <p:nvSpPr>
          <p:cNvPr id="12" name="Text Placeholder 11">
            <a:extLst>
              <a:ext uri="{FF2B5EF4-FFF2-40B4-BE49-F238E27FC236}">
                <a16:creationId xmlns:a16="http://schemas.microsoft.com/office/drawing/2014/main" id="{D5A0B6D8-CDDF-4E1C-D9D5-6FA60585E318}"/>
              </a:ext>
            </a:extLst>
          </p:cNvPr>
          <p:cNvSpPr>
            <a:spLocks noGrp="1"/>
          </p:cNvSpPr>
          <p:nvPr>
            <p:ph type="body" sz="quarter" idx="31"/>
          </p:nvPr>
        </p:nvSpPr>
        <p:spPr>
          <a:xfrm>
            <a:off x="5932007" y="4114873"/>
            <a:ext cx="5162709" cy="421399"/>
          </a:xfrm>
        </p:spPr>
        <p:txBody>
          <a:bodyPr/>
          <a:lstStyle/>
          <a:p>
            <a:r>
              <a:rPr lang="en-IN" dirty="0">
                <a:effectLst>
                  <a:outerShdw blurRad="38100" dist="38100" dir="2700000" algn="tl">
                    <a:srgbClr val="000000">
                      <a:alpha val="43137"/>
                    </a:srgbClr>
                  </a:outerShdw>
                </a:effectLst>
              </a:rPr>
              <a:t>Numeric Feature Summary</a:t>
            </a:r>
          </a:p>
        </p:txBody>
      </p:sp>
      <p:sp>
        <p:nvSpPr>
          <p:cNvPr id="14" name="Text Placeholder 13">
            <a:extLst>
              <a:ext uri="{FF2B5EF4-FFF2-40B4-BE49-F238E27FC236}">
                <a16:creationId xmlns:a16="http://schemas.microsoft.com/office/drawing/2014/main" id="{A88F78DD-9A63-38FE-7023-6AC019DF4A3A}"/>
              </a:ext>
            </a:extLst>
          </p:cNvPr>
          <p:cNvSpPr>
            <a:spLocks noGrp="1"/>
          </p:cNvSpPr>
          <p:nvPr>
            <p:ph type="body" sz="quarter" idx="35"/>
          </p:nvPr>
        </p:nvSpPr>
        <p:spPr>
          <a:xfrm>
            <a:off x="5932008" y="4559322"/>
            <a:ext cx="5162709" cy="688201"/>
          </a:xfrm>
        </p:spPr>
        <p:txBody>
          <a:bodyPr/>
          <a:lstStyle/>
          <a:p>
            <a:pPr>
              <a:buFont typeface="Wingdings" panose="05000000000000000000" pitchFamily="2" charset="2"/>
              <a:buChar char="Ø"/>
            </a:pPr>
            <a:r>
              <a:rPr lang="en-US" dirty="0"/>
              <a:t>Table to describe the features with numerical statistics associated with each one of them.</a:t>
            </a:r>
          </a:p>
        </p:txBody>
      </p:sp>
      <p:sp>
        <p:nvSpPr>
          <p:cNvPr id="5" name="Slide Number Placeholder 4">
            <a:extLst>
              <a:ext uri="{FF2B5EF4-FFF2-40B4-BE49-F238E27FC236}">
                <a16:creationId xmlns:a16="http://schemas.microsoft.com/office/drawing/2014/main" id="{E54F84C0-BD54-5437-2CB1-4F093171BDB8}"/>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3" name="Text Placeholder 8">
            <a:extLst>
              <a:ext uri="{FF2B5EF4-FFF2-40B4-BE49-F238E27FC236}">
                <a16:creationId xmlns:a16="http://schemas.microsoft.com/office/drawing/2014/main" id="{F26764D7-9E68-4235-72C0-6546D7438362}"/>
              </a:ext>
            </a:extLst>
          </p:cNvPr>
          <p:cNvSpPr txBox="1">
            <a:spLocks/>
          </p:cNvSpPr>
          <p:nvPr/>
        </p:nvSpPr>
        <p:spPr>
          <a:xfrm>
            <a:off x="5932009" y="1698336"/>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rPr>
              <a:t>Outlier Report (Numeric)</a:t>
            </a:r>
            <a:endParaRPr lang="en-IN" dirty="0">
              <a:effectLst>
                <a:outerShdw blurRad="38100" dist="38100" dir="2700000" algn="tl">
                  <a:srgbClr val="000000">
                    <a:alpha val="43137"/>
                  </a:srgbClr>
                </a:outerShdw>
              </a:effectLst>
            </a:endParaRPr>
          </a:p>
        </p:txBody>
      </p:sp>
      <p:sp>
        <p:nvSpPr>
          <p:cNvPr id="4" name="Text Placeholder 9">
            <a:extLst>
              <a:ext uri="{FF2B5EF4-FFF2-40B4-BE49-F238E27FC236}">
                <a16:creationId xmlns:a16="http://schemas.microsoft.com/office/drawing/2014/main" id="{B37C55F2-9245-798B-3FC9-3807F7E3B2F0}"/>
              </a:ext>
            </a:extLst>
          </p:cNvPr>
          <p:cNvSpPr txBox="1">
            <a:spLocks/>
          </p:cNvSpPr>
          <p:nvPr/>
        </p:nvSpPr>
        <p:spPr>
          <a:xfrm>
            <a:off x="5932008" y="2078669"/>
            <a:ext cx="5162709" cy="753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Code calculated outliers using IQR, logged capped values into a new sheet, and styled table for transparent stakeholder reporting.</a:t>
            </a:r>
            <a:endParaRPr lang="en-IN" dirty="0"/>
          </a:p>
          <a:p>
            <a:endParaRPr lang="en-US" dirty="0"/>
          </a:p>
        </p:txBody>
      </p:sp>
      <p:pic>
        <p:nvPicPr>
          <p:cNvPr id="6" name="Picture Placeholder 193" descr="Bar graph with upward trend with solid fill">
            <a:extLst>
              <a:ext uri="{FF2B5EF4-FFF2-40B4-BE49-F238E27FC236}">
                <a16:creationId xmlns:a16="http://schemas.microsoft.com/office/drawing/2014/main" id="{6BD5827C-D577-4DBB-6409-B889AECB550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5395739" y="1774349"/>
            <a:ext cx="536270" cy="565882"/>
          </a:xfrm>
          <a:prstGeom prst="rect">
            <a:avLst/>
          </a:prstGeom>
        </p:spPr>
      </p:pic>
      <p:pic>
        <p:nvPicPr>
          <p:cNvPr id="16" name="Picture Placeholder 193" descr="Bar graph with upward trend with solid fill">
            <a:extLst>
              <a:ext uri="{FF2B5EF4-FFF2-40B4-BE49-F238E27FC236}">
                <a16:creationId xmlns:a16="http://schemas.microsoft.com/office/drawing/2014/main" id="{55240933-0D42-FF0A-0256-9A200499FC3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5366080" y="4168576"/>
            <a:ext cx="536270" cy="565882"/>
          </a:xfrm>
          <a:prstGeom prst="rect">
            <a:avLst/>
          </a:prstGeom>
        </p:spPr>
      </p:pic>
      <p:pic>
        <p:nvPicPr>
          <p:cNvPr id="17" name="Picture Placeholder 193" descr="Bar graph with upward trend with solid fill">
            <a:extLst>
              <a:ext uri="{FF2B5EF4-FFF2-40B4-BE49-F238E27FC236}">
                <a16:creationId xmlns:a16="http://schemas.microsoft.com/office/drawing/2014/main" id="{3BB65D74-4359-81DE-A79A-8FA3FBD00E5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5358292" y="591560"/>
            <a:ext cx="589897" cy="622470"/>
          </a:xfrm>
          <a:prstGeom prst="rect">
            <a:avLst/>
          </a:prstGeom>
        </p:spPr>
      </p:pic>
      <p:sp>
        <p:nvSpPr>
          <p:cNvPr id="20" name="Text Placeholder 11">
            <a:extLst>
              <a:ext uri="{FF2B5EF4-FFF2-40B4-BE49-F238E27FC236}">
                <a16:creationId xmlns:a16="http://schemas.microsoft.com/office/drawing/2014/main" id="{9B5F51F5-29AD-87BB-1DC6-406DBD3E52A0}"/>
              </a:ext>
            </a:extLst>
          </p:cNvPr>
          <p:cNvSpPr txBox="1">
            <a:spLocks/>
          </p:cNvSpPr>
          <p:nvPr/>
        </p:nvSpPr>
        <p:spPr>
          <a:xfrm>
            <a:off x="5932007" y="5054673"/>
            <a:ext cx="5162709"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rPr>
              <a:t>Code Importance</a:t>
            </a:r>
            <a:endParaRPr lang="en-IN" dirty="0">
              <a:effectLst>
                <a:outerShdw blurRad="38100" dist="38100" dir="2700000" algn="tl">
                  <a:srgbClr val="000000">
                    <a:alpha val="43137"/>
                  </a:srgbClr>
                </a:outerShdw>
              </a:effectLst>
            </a:endParaRPr>
          </a:p>
        </p:txBody>
      </p:sp>
      <p:sp>
        <p:nvSpPr>
          <p:cNvPr id="21" name="Text Placeholder 13">
            <a:extLst>
              <a:ext uri="{FF2B5EF4-FFF2-40B4-BE49-F238E27FC236}">
                <a16:creationId xmlns:a16="http://schemas.microsoft.com/office/drawing/2014/main" id="{7AB407F8-FD1C-BCA9-6BFF-421C13D7E0C3}"/>
              </a:ext>
            </a:extLst>
          </p:cNvPr>
          <p:cNvSpPr txBox="1">
            <a:spLocks/>
          </p:cNvSpPr>
          <p:nvPr/>
        </p:nvSpPr>
        <p:spPr>
          <a:xfrm>
            <a:off x="5932008" y="5499122"/>
            <a:ext cx="5162709" cy="6882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Code helps in automating the tasks. All sheets were created dynamically using python code, which shows data can be analyzed much better way using code, rather than doing it manually to adjust in the workbook.</a:t>
            </a:r>
            <a:endParaRPr lang="en-IN" dirty="0"/>
          </a:p>
        </p:txBody>
      </p:sp>
      <p:pic>
        <p:nvPicPr>
          <p:cNvPr id="22" name="Picture Placeholder 193" descr="Bar graph with upward trend with solid fill">
            <a:extLst>
              <a:ext uri="{FF2B5EF4-FFF2-40B4-BE49-F238E27FC236}">
                <a16:creationId xmlns:a16="http://schemas.microsoft.com/office/drawing/2014/main" id="{4E9D9557-B30C-268B-454A-413CD43BF9C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661" r="2661"/>
          <a:stretch>
            <a:fillRect/>
          </a:stretch>
        </p:blipFill>
        <p:spPr>
          <a:xfrm>
            <a:off x="5366080" y="5108376"/>
            <a:ext cx="536270" cy="565882"/>
          </a:xfrm>
          <a:prstGeom prst="rect">
            <a:avLst/>
          </a:prstGeom>
        </p:spPr>
      </p:pic>
      <p:sp>
        <p:nvSpPr>
          <p:cNvPr id="7" name="TextBox 6">
            <a:extLst>
              <a:ext uri="{FF2B5EF4-FFF2-40B4-BE49-F238E27FC236}">
                <a16:creationId xmlns:a16="http://schemas.microsoft.com/office/drawing/2014/main" id="{4F192743-D6D2-A5F3-3A6A-88B6320185EA}"/>
              </a:ext>
            </a:extLst>
          </p:cNvPr>
          <p:cNvSpPr txBox="1"/>
          <p:nvPr/>
        </p:nvSpPr>
        <p:spPr>
          <a:xfrm>
            <a:off x="350264" y="1553137"/>
            <a:ext cx="4247136" cy="4801314"/>
          </a:xfrm>
          <a:prstGeom prst="rect">
            <a:avLst/>
          </a:prstGeom>
          <a:noFill/>
        </p:spPr>
        <p:txBody>
          <a:bodyPr wrap="square">
            <a:spAutoFit/>
          </a:bodyPr>
          <a:lstStyle/>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Excel workbook and its worksheets were created using code, with each sheet uniquely capturing specific analysis results, ensuring automation, transparency, and reproducibility throughout.</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Excel sheets were directly updated in the workbook once any analysis is completed and workbook can be reopened to see the sheets those were added.</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To see the graphs and the worksheets, one needs to wait for generation of the images(plots/graphs) and the workbook. Once done, they can be seen in the respective folders and workbook.</a:t>
            </a:r>
          </a:p>
        </p:txBody>
      </p:sp>
    </p:spTree>
    <p:extLst>
      <p:ext uri="{BB962C8B-B14F-4D97-AF65-F5344CB8AC3E}">
        <p14:creationId xmlns:p14="http://schemas.microsoft.com/office/powerpoint/2010/main" val="367857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3B0CA7-19A4-D68C-CBF2-238AC2EC6FF4}"/>
              </a:ext>
            </a:extLst>
          </p:cNvPr>
          <p:cNvSpPr>
            <a:spLocks noGrp="1"/>
          </p:cNvSpPr>
          <p:nvPr>
            <p:ph type="title"/>
          </p:nvPr>
        </p:nvSpPr>
        <p:spPr>
          <a:xfrm>
            <a:off x="539239" y="499079"/>
            <a:ext cx="3994173" cy="738814"/>
          </a:xfrm>
        </p:spPr>
        <p:txBody>
          <a:bodyPr/>
          <a:lstStyle/>
          <a:p>
            <a:r>
              <a:rPr lang="en-IN" dirty="0">
                <a:effectLst>
                  <a:outerShdw blurRad="38100" dist="38100" dir="2700000" algn="tl">
                    <a:srgbClr val="000000">
                      <a:alpha val="43137"/>
                    </a:srgbClr>
                  </a:outerShdw>
                </a:effectLst>
              </a:rPr>
              <a:t>Screenshots</a:t>
            </a:r>
          </a:p>
        </p:txBody>
      </p:sp>
      <p:sp>
        <p:nvSpPr>
          <p:cNvPr id="12" name="Slide Number Placeholder 11">
            <a:extLst>
              <a:ext uri="{FF2B5EF4-FFF2-40B4-BE49-F238E27FC236}">
                <a16:creationId xmlns:a16="http://schemas.microsoft.com/office/drawing/2014/main" id="{DC1C4700-989F-1AA8-2826-A76CA64F0B9A}"/>
              </a:ext>
            </a:extLst>
          </p:cNvPr>
          <p:cNvSpPr>
            <a:spLocks noGrp="1"/>
          </p:cNvSpPr>
          <p:nvPr>
            <p:ph type="sldNum" sz="quarter" idx="40"/>
          </p:nvPr>
        </p:nvSpPr>
        <p:spPr/>
        <p:txBody>
          <a:bodyPr/>
          <a:lstStyle/>
          <a:p>
            <a:fld id="{47FEACEE-25B4-4A2D-B147-27296E36371D}" type="slidenum">
              <a:rPr lang="en-US" altLang="zh-CN" smtClean="0"/>
              <a:pPr/>
              <a:t>15</a:t>
            </a:fld>
            <a:endParaRPr lang="en-US" altLang="zh-CN" dirty="0"/>
          </a:p>
        </p:txBody>
      </p:sp>
      <p:pic>
        <p:nvPicPr>
          <p:cNvPr id="14" name="Picture 13">
            <a:extLst>
              <a:ext uri="{FF2B5EF4-FFF2-40B4-BE49-F238E27FC236}">
                <a16:creationId xmlns:a16="http://schemas.microsoft.com/office/drawing/2014/main" id="{88AAD9DF-B14B-C180-157F-A0A10A32C880}"/>
              </a:ext>
            </a:extLst>
          </p:cNvPr>
          <p:cNvPicPr>
            <a:picLocks noChangeAspect="1"/>
          </p:cNvPicPr>
          <p:nvPr/>
        </p:nvPicPr>
        <p:blipFill>
          <a:blip r:embed="rId2"/>
          <a:stretch>
            <a:fillRect/>
          </a:stretch>
        </p:blipFill>
        <p:spPr>
          <a:xfrm>
            <a:off x="539239" y="1331106"/>
            <a:ext cx="5683761" cy="24153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6" name="Picture 15">
            <a:extLst>
              <a:ext uri="{FF2B5EF4-FFF2-40B4-BE49-F238E27FC236}">
                <a16:creationId xmlns:a16="http://schemas.microsoft.com/office/drawing/2014/main" id="{6EF13EF5-EA9E-346F-4B26-0C82A42C9376}"/>
              </a:ext>
            </a:extLst>
          </p:cNvPr>
          <p:cNvPicPr>
            <a:picLocks noChangeAspect="1"/>
          </p:cNvPicPr>
          <p:nvPr/>
        </p:nvPicPr>
        <p:blipFill>
          <a:blip r:embed="rId3"/>
          <a:stretch>
            <a:fillRect/>
          </a:stretch>
        </p:blipFill>
        <p:spPr>
          <a:xfrm>
            <a:off x="539239" y="3839713"/>
            <a:ext cx="5683761" cy="262458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Picture 17">
            <a:extLst>
              <a:ext uri="{FF2B5EF4-FFF2-40B4-BE49-F238E27FC236}">
                <a16:creationId xmlns:a16="http://schemas.microsoft.com/office/drawing/2014/main" id="{B844D8D0-814B-23B0-6103-FB8810DDD64C}"/>
              </a:ext>
            </a:extLst>
          </p:cNvPr>
          <p:cNvPicPr>
            <a:picLocks noChangeAspect="1"/>
          </p:cNvPicPr>
          <p:nvPr/>
        </p:nvPicPr>
        <p:blipFill>
          <a:blip r:embed="rId4"/>
          <a:stretch>
            <a:fillRect/>
          </a:stretch>
        </p:blipFill>
        <p:spPr>
          <a:xfrm>
            <a:off x="6591300" y="1331107"/>
            <a:ext cx="4902200" cy="5133194"/>
          </a:xfrm>
          <a:prstGeom prst="rect">
            <a:avLst/>
          </a:prstGeom>
          <a:ln>
            <a:noFill/>
          </a:ln>
          <a:effectLst>
            <a:outerShdw blurRad="190500" dist="228600" dir="2700000" algn="ctr">
              <a:srgbClr val="000000">
                <a:alpha val="30000"/>
              </a:srgbClr>
            </a:outerShdw>
            <a:softEdge rad="11250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07919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rPr>
              <a:t>Summary</a:t>
            </a:r>
            <a:endParaRPr lang="en-US" dirty="0">
              <a:effectLst>
                <a:outerShdw blurRad="38100" dist="38100" dir="2700000" algn="tl">
                  <a:srgbClr val="000000">
                    <a:alpha val="43137"/>
                  </a:srgbClr>
                </a:outerShdw>
              </a:effectLst>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3253120"/>
            <a:ext cx="4959822" cy="2792080"/>
          </a:xfrm>
        </p:spPr>
        <p:txBody>
          <a:bodyPr/>
          <a:lstStyle/>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Systematic data analysis reveals key patterns in mobile price predictions.</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Helps stakeholders make </a:t>
            </a:r>
            <a:r>
              <a:rPr lang="en-US" altLang="en-US" sz="1600" b="1" dirty="0">
                <a:solidFill>
                  <a:schemeClr val="tx1"/>
                </a:solidFill>
              </a:rPr>
              <a:t>informed, data-driven decisions</a:t>
            </a:r>
            <a:r>
              <a:rPr lang="en-US" altLang="en-US" sz="1600" dirty="0">
                <a:solidFill>
                  <a:schemeClr val="tx1"/>
                </a:solidFill>
              </a:rPr>
              <a:t>.</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Next steps:</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Advanced modeling</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Regional segmentation</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Time-based price trend analysis</a:t>
            </a:r>
          </a:p>
          <a:p>
            <a:pPr marL="285750" lvl="0" indent="-285750" eaLnBrk="0" fontAlgn="base" hangingPunct="0">
              <a:spcBef>
                <a:spcPct val="0"/>
              </a:spcBef>
              <a:spcAft>
                <a:spcPct val="0"/>
              </a:spcAft>
              <a:buFont typeface="Wingdings" panose="05000000000000000000" pitchFamily="2" charset="2"/>
              <a:buChar char="Ø"/>
            </a:pPr>
            <a:r>
              <a:rPr lang="en-US" altLang="en-US" sz="1600" dirty="0">
                <a:solidFill>
                  <a:schemeClr val="tx1"/>
                </a:solidFill>
              </a:rPr>
              <a:t>Project performs all the analysis to deliver the results for taking decisions based on the numeric data and statistics.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Aishwarya Kumar Singh</a:t>
            </a:r>
          </a:p>
          <a:p>
            <a:r>
              <a:rPr lang="en-US" sz="2000" dirty="0">
                <a:effectLst>
                  <a:outerShdw blurRad="38100" dist="38100" dir="2700000" algn="tl">
                    <a:srgbClr val="000000">
                      <a:alpha val="43137"/>
                    </a:srgbClr>
                  </a:outerShdw>
                </a:effectLst>
                <a:latin typeface="Amiri" panose="00000500000000000000" pitchFamily="2" charset="-78"/>
                <a:ea typeface="Amiri" panose="00000500000000000000" pitchFamily="2" charset="-78"/>
                <a:cs typeface="Amiri" panose="00000500000000000000" pitchFamily="2" charset="-78"/>
              </a:rPr>
              <a:t>github.com/aishks14</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Primary Goals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Data Load</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EDA Process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Feature Extraction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sz="900" dirty="0"/>
              <a:t>Mobile Price Prediction And Feature Extraction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3" name="TextBox 2">
            <a:extLst>
              <a:ext uri="{FF2B5EF4-FFF2-40B4-BE49-F238E27FC236}">
                <a16:creationId xmlns:a16="http://schemas.microsoft.com/office/drawing/2014/main" id="{3BFD8C6B-F7EC-2DDA-A6DD-32EDCAA25120}"/>
              </a:ext>
            </a:extLst>
          </p:cNvPr>
          <p:cNvSpPr txBox="1"/>
          <p:nvPr/>
        </p:nvSpPr>
        <p:spPr>
          <a:xfrm>
            <a:off x="10695414" y="4845948"/>
            <a:ext cx="1914694" cy="646331"/>
          </a:xfrm>
          <a:prstGeom prst="rect">
            <a:avLst/>
          </a:prstGeom>
          <a:noFill/>
        </p:spPr>
        <p:txBody>
          <a:bodyPr wrap="square">
            <a:spAutoFit/>
          </a:bodyPr>
          <a:lstStyle/>
          <a:p>
            <a:r>
              <a:rPr lang="en-US" dirty="0"/>
              <a:t>Report and Summary</a:t>
            </a:r>
          </a:p>
        </p:txBody>
      </p:sp>
      <p:sp>
        <p:nvSpPr>
          <p:cNvPr id="5" name="TextBox 4">
            <a:extLst>
              <a:ext uri="{FF2B5EF4-FFF2-40B4-BE49-F238E27FC236}">
                <a16:creationId xmlns:a16="http://schemas.microsoft.com/office/drawing/2014/main" id="{A5F90B20-493A-66D3-B6B8-B274D315AD14}"/>
              </a:ext>
            </a:extLst>
          </p:cNvPr>
          <p:cNvSpPr txBox="1"/>
          <p:nvPr/>
        </p:nvSpPr>
        <p:spPr>
          <a:xfrm>
            <a:off x="512572" y="4542367"/>
            <a:ext cx="6302828" cy="369332"/>
          </a:xfrm>
          <a:prstGeom prst="rect">
            <a:avLst/>
          </a:prstGeom>
          <a:noFill/>
        </p:spPr>
        <p:txBody>
          <a:bodyPr wrap="square">
            <a:spAutoFit/>
          </a:bodyPr>
          <a:lstStyle/>
          <a:p>
            <a:r>
              <a:rPr lang="en-US" dirty="0"/>
              <a:t>Notebook: </a:t>
            </a:r>
            <a:r>
              <a:rPr lang="en-US" dirty="0" err="1"/>
              <a:t>mobile_price_prediction.ipynb</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435545"/>
            <a:ext cx="5117162" cy="2782375"/>
          </a:xfrm>
        </p:spPr>
        <p:txBody>
          <a:bodyPr/>
          <a:lstStyle/>
          <a:p>
            <a:pPr>
              <a:defRPr sz="1800"/>
            </a:pPr>
            <a:r>
              <a:rPr lang="en-US" dirty="0"/>
              <a:t>This project predicts mobile phone prices based on features collected from an e-commerce dataset. The notebook performs data cleaning and preprocessing(EDA), feature selection, model building, evaluation, and exports plots and artifacts.</a:t>
            </a:r>
          </a:p>
          <a:p>
            <a:pPr>
              <a:defRPr sz="1800"/>
            </a:pPr>
            <a:r>
              <a:rPr lang="en-US" dirty="0"/>
              <a:t>This helps in coming to a conclusion of mobile prices based on various features and that caters the future requirements and price predictions.</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900" dirty="0"/>
              <a:t>Mobile Price Prediction And Feature Extraction</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pPr>
              <a:lnSpc>
                <a:spcPct val="100000"/>
              </a:lnSpc>
              <a:defRPr sz="1800"/>
            </a:pPr>
            <a:r>
              <a:rPr lang="en-US" sz="3600" dirty="0">
                <a:effectLst>
                  <a:outerShdw blurRad="38100" dist="38100" dir="2700000" algn="tl">
                    <a:srgbClr val="000000">
                      <a:alpha val="43137"/>
                    </a:srgbClr>
                  </a:outerShdw>
                </a:effectLst>
              </a:rPr>
              <a:t>Primary goals</a:t>
            </a:r>
            <a:br>
              <a:rPr lang="en-US" dirty="0"/>
            </a:br>
            <a:br>
              <a:rPr lang="en-US" dirty="0"/>
            </a:br>
            <a:r>
              <a:rPr lang="en-US" sz="1600" b="0" dirty="0"/>
              <a:t>Build reliable regression models to predict mobile prices.</a:t>
            </a:r>
            <a:br>
              <a:rPr lang="en-US" sz="1600" b="0" dirty="0"/>
            </a:br>
            <a:r>
              <a:rPr lang="en-US" sz="1600" b="0" dirty="0"/>
              <a:t>Identify most influential features affecting price.</a:t>
            </a:r>
            <a:br>
              <a:rPr lang="en-US" sz="1600" b="0" dirty="0"/>
            </a:br>
            <a:r>
              <a:rPr lang="en-US" sz="1600" b="0" dirty="0"/>
              <a:t>Create reproducible outputs: cleaned dataset, plots, model artifacts, and a short report.</a:t>
            </a:r>
            <a:br>
              <a:rPr lang="en-US" sz="1600" b="0" dirty="0"/>
            </a:br>
            <a:r>
              <a:rPr lang="en-US" sz="1600" b="0" dirty="0"/>
              <a:t>Provide actionable visualizations for stakeholders.</a:t>
            </a:r>
            <a:br>
              <a:rPr lang="en-US" sz="1600" b="0" dirty="0"/>
            </a:br>
            <a:endParaRPr lang="en-US" sz="1600" b="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863570" y="2686365"/>
            <a:ext cx="2481941" cy="1436284"/>
          </a:xfrm>
        </p:spPr>
        <p:txBody>
          <a:bodyPr/>
          <a:lstStyle/>
          <a:p>
            <a:r>
              <a:rPr lang="en-US" dirty="0"/>
              <a:t>Mobile </a:t>
            </a:r>
          </a:p>
          <a:p>
            <a:r>
              <a:rPr lang="en-US" dirty="0"/>
              <a:t>data </a:t>
            </a:r>
          </a:p>
          <a:p>
            <a:r>
              <a:rPr lang="en-US" dirty="0"/>
              <a:t>analysis </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sz="4000" dirty="0">
                <a:effectLst>
                  <a:outerShdw blurRad="38100" dist="38100" dir="2700000" algn="tl">
                    <a:srgbClr val="000000">
                      <a:alpha val="43137"/>
                    </a:srgbClr>
                  </a:outerShdw>
                </a:effectLst>
              </a:rPr>
              <a:t>Folder Structure &amp; Analysis Report Screenshots</a:t>
            </a:r>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a:xfrm>
            <a:off x="484632" y="6484776"/>
            <a:ext cx="4114800" cy="98269"/>
          </a:xfrm>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3" name="Chart Placeholder 2">
            <a:extLst>
              <a:ext uri="{FF2B5EF4-FFF2-40B4-BE49-F238E27FC236}">
                <a16:creationId xmlns:a16="http://schemas.microsoft.com/office/drawing/2014/main" id="{C2E7F206-8B37-B264-DA76-435594752D12}"/>
              </a:ext>
            </a:extLst>
          </p:cNvPr>
          <p:cNvSpPr>
            <a:spLocks noGrp="1"/>
          </p:cNvSpPr>
          <p:nvPr>
            <p:ph type="chart" sz="quarter" idx="27"/>
          </p:nvPr>
        </p:nvSpPr>
        <p:spPr>
          <a:xfrm>
            <a:off x="587829" y="1622510"/>
            <a:ext cx="10889796" cy="4728414"/>
          </a:xfrm>
        </p:spPr>
      </p:sp>
      <p:pic>
        <p:nvPicPr>
          <p:cNvPr id="7" name="Picture 6">
            <a:extLst>
              <a:ext uri="{FF2B5EF4-FFF2-40B4-BE49-F238E27FC236}">
                <a16:creationId xmlns:a16="http://schemas.microsoft.com/office/drawing/2014/main" id="{A66164D7-290F-7004-5A80-701A17B9EF20}"/>
              </a:ext>
            </a:extLst>
          </p:cNvPr>
          <p:cNvPicPr>
            <a:picLocks noChangeAspect="1"/>
          </p:cNvPicPr>
          <p:nvPr/>
        </p:nvPicPr>
        <p:blipFill>
          <a:blip r:embed="rId3"/>
          <a:stretch>
            <a:fillRect/>
          </a:stretch>
        </p:blipFill>
        <p:spPr>
          <a:xfrm>
            <a:off x="5915608" y="2313992"/>
            <a:ext cx="5278561" cy="3903928"/>
          </a:xfrm>
          <a:prstGeom prst="rect">
            <a:avLst/>
          </a:prstGeom>
        </p:spPr>
      </p:pic>
      <p:pic>
        <p:nvPicPr>
          <p:cNvPr id="6" name="Picture 5">
            <a:extLst>
              <a:ext uri="{FF2B5EF4-FFF2-40B4-BE49-F238E27FC236}">
                <a16:creationId xmlns:a16="http://schemas.microsoft.com/office/drawing/2014/main" id="{3FE5103F-E52C-CDF2-3EFC-66C9EFA1DA37}"/>
              </a:ext>
            </a:extLst>
          </p:cNvPr>
          <p:cNvPicPr>
            <a:picLocks noChangeAspect="1"/>
          </p:cNvPicPr>
          <p:nvPr/>
        </p:nvPicPr>
        <p:blipFill>
          <a:blip r:embed="rId4"/>
          <a:stretch>
            <a:fillRect/>
          </a:stretch>
        </p:blipFill>
        <p:spPr>
          <a:xfrm>
            <a:off x="1101012" y="2297197"/>
            <a:ext cx="4639460" cy="3903928"/>
          </a:xfrm>
          <a:prstGeom prst="rect">
            <a:avLst/>
          </a:prstGeom>
        </p:spPr>
      </p:pic>
      <p:sp>
        <p:nvSpPr>
          <p:cNvPr id="9" name="TextBox 8">
            <a:extLst>
              <a:ext uri="{FF2B5EF4-FFF2-40B4-BE49-F238E27FC236}">
                <a16:creationId xmlns:a16="http://schemas.microsoft.com/office/drawing/2014/main" id="{7899C7F6-2E7D-0CCF-0360-69D19B66D6FF}"/>
              </a:ext>
            </a:extLst>
          </p:cNvPr>
          <p:cNvSpPr txBox="1"/>
          <p:nvPr/>
        </p:nvSpPr>
        <p:spPr>
          <a:xfrm>
            <a:off x="997831" y="1907106"/>
            <a:ext cx="4742641" cy="646331"/>
          </a:xfrm>
          <a:prstGeom prst="rect">
            <a:avLst/>
          </a:prstGeom>
          <a:noFill/>
        </p:spPr>
        <p:txBody>
          <a:bodyPr wrap="square">
            <a:spAutoFit/>
          </a:bodyPr>
          <a:lstStyle/>
          <a:p>
            <a:r>
              <a:rPr lang="en-US" sz="1800" b="0" dirty="0"/>
              <a:t>Before EDA and feature extractions</a:t>
            </a:r>
            <a:br>
              <a:rPr lang="en-US" sz="1800" b="0" dirty="0"/>
            </a:br>
            <a:endParaRPr lang="en-IN" dirty="0"/>
          </a:p>
        </p:txBody>
      </p:sp>
      <p:sp>
        <p:nvSpPr>
          <p:cNvPr id="12" name="TextBox 11">
            <a:extLst>
              <a:ext uri="{FF2B5EF4-FFF2-40B4-BE49-F238E27FC236}">
                <a16:creationId xmlns:a16="http://schemas.microsoft.com/office/drawing/2014/main" id="{0B8DBB79-9007-6451-AD34-A02F2F12A6F0}"/>
              </a:ext>
            </a:extLst>
          </p:cNvPr>
          <p:cNvSpPr txBox="1"/>
          <p:nvPr/>
        </p:nvSpPr>
        <p:spPr>
          <a:xfrm>
            <a:off x="5843653" y="1856974"/>
            <a:ext cx="6097554" cy="646331"/>
          </a:xfrm>
          <a:prstGeom prst="rect">
            <a:avLst/>
          </a:prstGeom>
          <a:noFill/>
        </p:spPr>
        <p:txBody>
          <a:bodyPr wrap="square">
            <a:spAutoFit/>
          </a:bodyPr>
          <a:lstStyle/>
          <a:p>
            <a:r>
              <a:rPr lang="en-US" sz="1800" b="0" dirty="0"/>
              <a:t>After EDA and feature extractions</a:t>
            </a:r>
            <a:br>
              <a:rPr lang="en-US" sz="1800" b="0" dirty="0"/>
            </a:br>
            <a:endParaRPr lang="en-IN" dirty="0"/>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889796" cy="706046"/>
          </a:xfrm>
        </p:spPr>
        <p:txBody>
          <a:bodyPr/>
          <a:lstStyle/>
          <a:p>
            <a:r>
              <a:rPr lang="en-US" dirty="0">
                <a:effectLst>
                  <a:outerShdw blurRad="38100" dist="38100" dir="2700000" algn="tl">
                    <a:srgbClr val="000000">
                      <a:alpha val="43137"/>
                    </a:srgbClr>
                  </a:outerShdw>
                </a:effectLst>
              </a:rPr>
              <a:t>Folder Structure</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900" dirty="0"/>
              <a:t>Mobile Price Prediction And Feature Extraction</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9" name="TextBox 8">
            <a:extLst>
              <a:ext uri="{FF2B5EF4-FFF2-40B4-BE49-F238E27FC236}">
                <a16:creationId xmlns:a16="http://schemas.microsoft.com/office/drawing/2014/main" id="{E0E0E545-3FC2-5CE9-F9D7-76EECEA1E3A5}"/>
              </a:ext>
            </a:extLst>
          </p:cNvPr>
          <p:cNvSpPr txBox="1"/>
          <p:nvPr/>
        </p:nvSpPr>
        <p:spPr>
          <a:xfrm>
            <a:off x="720495" y="1427584"/>
            <a:ext cx="10151759" cy="6186309"/>
          </a:xfrm>
          <a:prstGeom prst="rect">
            <a:avLst/>
          </a:prstGeom>
          <a:noFill/>
        </p:spPr>
        <p:txBody>
          <a:bodyPr wrap="square">
            <a:spAutoFit/>
          </a:bodyPr>
          <a:lstStyle/>
          <a:p>
            <a:pPr algn="l">
              <a:defRPr sz="1800"/>
            </a:pPr>
            <a:r>
              <a:rPr lang="en-IN" dirty="0"/>
              <a:t>mobile-price-prediction/                 		# project root</a:t>
            </a:r>
          </a:p>
          <a:p>
            <a:pPr algn="l">
              <a:defRPr sz="1800"/>
            </a:pPr>
            <a:r>
              <a:rPr lang="en-IN" dirty="0"/>
              <a:t>  ├─ </a:t>
            </a:r>
            <a:r>
              <a:rPr lang="en-IN" dirty="0" err="1"/>
              <a:t>mobile_price_prediction.ipynb</a:t>
            </a:r>
            <a:r>
              <a:rPr lang="en-IN" dirty="0"/>
              <a:t>       	# main analysis notebook</a:t>
            </a:r>
          </a:p>
          <a:p>
            <a:pPr algn="l">
              <a:defRPr sz="1800"/>
            </a:pPr>
            <a:r>
              <a:rPr lang="en-IN" dirty="0"/>
              <a:t>  ├─ Processed_Flipdata.xlsx             	# raw/processed workbook</a:t>
            </a:r>
          </a:p>
          <a:p>
            <a:pPr algn="l">
              <a:defRPr sz="1800"/>
            </a:pPr>
            <a:r>
              <a:rPr lang="en-IN" dirty="0"/>
              <a:t>  ├─ </a:t>
            </a:r>
            <a:r>
              <a:rPr lang="en-IN" dirty="0" err="1"/>
              <a:t>mobile_price_notebook_outputs</a:t>
            </a:r>
            <a:r>
              <a:rPr lang="en-IN" dirty="0"/>
              <a:t>/      	# outputs (plots, models, CSVs, and logger file)</a:t>
            </a:r>
          </a:p>
          <a:p>
            <a:pPr>
              <a:defRPr sz="1800"/>
            </a:pPr>
            <a:r>
              <a:rPr lang="en-IN" dirty="0"/>
              <a:t>  ├─ </a:t>
            </a:r>
            <a:r>
              <a:rPr lang="en-IN" dirty="0" err="1"/>
              <a:t>univariate_images</a:t>
            </a:r>
            <a:r>
              <a:rPr lang="en-IN" dirty="0"/>
              <a:t>/      		# outputs (univariate analysis resultant graph images)</a:t>
            </a:r>
          </a:p>
          <a:p>
            <a:pPr>
              <a:defRPr sz="1800"/>
            </a:pPr>
            <a:r>
              <a:rPr lang="en-IN" dirty="0"/>
              <a:t>  ├─ </a:t>
            </a:r>
            <a:r>
              <a:rPr lang="en-IN" dirty="0" err="1"/>
              <a:t>bivariate_images</a:t>
            </a:r>
            <a:r>
              <a:rPr lang="en-IN" dirty="0"/>
              <a:t>/      		# outputs (bivariate analysis resultant graph images)</a:t>
            </a:r>
          </a:p>
          <a:p>
            <a:pPr>
              <a:defRPr sz="1800"/>
            </a:pPr>
            <a:r>
              <a:rPr lang="en-IN" dirty="0"/>
              <a:t>  ├─ </a:t>
            </a:r>
            <a:r>
              <a:rPr lang="en-IN" dirty="0" err="1"/>
              <a:t>multivariate_images</a:t>
            </a:r>
            <a:r>
              <a:rPr lang="en-IN" dirty="0"/>
              <a:t>/      		# outputs (multivariate analysis resultant graph images)</a:t>
            </a:r>
          </a:p>
          <a:p>
            <a:pPr>
              <a:defRPr sz="1800"/>
            </a:pPr>
            <a:r>
              <a:rPr lang="en-IN" dirty="0"/>
              <a:t>  ├─ </a:t>
            </a:r>
            <a:r>
              <a:rPr lang="en-IN" dirty="0" err="1"/>
              <a:t>feature_engineered_images</a:t>
            </a:r>
            <a:r>
              <a:rPr lang="en-IN" dirty="0"/>
              <a:t>/      	# outputs (feature engineered output graph images)</a:t>
            </a:r>
          </a:p>
          <a:p>
            <a:pPr>
              <a:defRPr sz="1800"/>
            </a:pPr>
            <a:r>
              <a:rPr lang="en-IN" dirty="0"/>
              <a:t>  ├─ </a:t>
            </a:r>
            <a:r>
              <a:rPr lang="en-IN" dirty="0" err="1"/>
              <a:t>feat_images</a:t>
            </a:r>
            <a:r>
              <a:rPr lang="en-IN" dirty="0"/>
              <a:t>/      			# outputs (images generated through final feature reports)</a:t>
            </a:r>
          </a:p>
          <a:p>
            <a:pPr>
              <a:defRPr sz="1800"/>
            </a:pPr>
            <a:r>
              <a:rPr lang="en-IN" dirty="0"/>
              <a:t>  ├─ </a:t>
            </a:r>
            <a:r>
              <a:rPr lang="en-IN" dirty="0" err="1"/>
              <a:t>model_report_images</a:t>
            </a:r>
            <a:r>
              <a:rPr lang="en-IN" dirty="0"/>
              <a:t>/      		# outputs (model images generated through reports)</a:t>
            </a:r>
          </a:p>
          <a:p>
            <a:pPr>
              <a:defRPr sz="1800"/>
            </a:pPr>
            <a:r>
              <a:rPr lang="en-IN" dirty="0"/>
              <a:t>  ├─ </a:t>
            </a:r>
            <a:r>
              <a:rPr lang="en-IN" dirty="0" err="1"/>
              <a:t>ameneties_preferences_images</a:t>
            </a:r>
            <a:r>
              <a:rPr lang="en-IN" dirty="0"/>
              <a:t>/      	# outputs (</a:t>
            </a:r>
            <a:r>
              <a:rPr lang="en-IN" dirty="0" err="1"/>
              <a:t>ameneties</a:t>
            </a:r>
            <a:r>
              <a:rPr lang="en-IN" dirty="0"/>
              <a:t> preferences images)</a:t>
            </a:r>
          </a:p>
          <a:p>
            <a:pPr>
              <a:defRPr sz="1800"/>
            </a:pPr>
            <a:br>
              <a:rPr lang="en-IN" dirty="0"/>
            </a:br>
            <a:r>
              <a:rPr lang="en-IN" b="1" dirty="0">
                <a:effectLst>
                  <a:outerShdw blurRad="38100" dist="38100" dir="2700000" algn="tl">
                    <a:srgbClr val="000000">
                      <a:alpha val="43137"/>
                    </a:srgbClr>
                  </a:outerShdw>
                </a:effectLst>
                <a:highlight>
                  <a:srgbClr val="FFFF00"/>
                </a:highlight>
              </a:rPr>
              <a:t>NOTE:</a:t>
            </a:r>
            <a:r>
              <a:rPr lang="en-IN" dirty="0">
                <a:effectLst>
                  <a:outerShdw blurRad="38100" dist="38100" dir="2700000" algn="tl">
                    <a:srgbClr val="000000">
                      <a:alpha val="43137"/>
                    </a:srgbClr>
                  </a:outerShdw>
                </a:effectLst>
                <a:highlight>
                  <a:srgbClr val="FFFF00"/>
                </a:highlight>
              </a:rPr>
              <a:t> The full folder structure appears only after EDA and feature extraction completion</a:t>
            </a:r>
          </a:p>
          <a:p>
            <a:pPr>
              <a:defRPr sz="1800"/>
            </a:pPr>
            <a:endParaRPr lang="en-IN" dirty="0"/>
          </a:p>
          <a:p>
            <a:pPr>
              <a:defRPr sz="1800"/>
            </a:pPr>
            <a:endParaRPr lang="en-IN" dirty="0"/>
          </a:p>
          <a:p>
            <a:pPr>
              <a:defRPr sz="1800"/>
            </a:pPr>
            <a:endParaRPr lang="en-IN" dirty="0"/>
          </a:p>
          <a:p>
            <a:pPr>
              <a:defRPr sz="1800"/>
            </a:pPr>
            <a:endParaRPr lang="en-IN" dirty="0"/>
          </a:p>
          <a:p>
            <a:pPr>
              <a:defRPr sz="1800"/>
            </a:pPr>
            <a:endParaRPr lang="en-IN" dirty="0"/>
          </a:p>
          <a:p>
            <a:pPr algn="l">
              <a:defRPr sz="1800"/>
            </a:pPr>
            <a:endParaRPr lang="en-IN" dirty="0"/>
          </a:p>
          <a:p>
            <a:pPr algn="l">
              <a:defRPr sz="1800"/>
            </a:pPr>
            <a:r>
              <a:rPr lang="en-IN" dirty="0"/>
              <a:t> </a:t>
            </a:r>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“Without data, you’re just another person with an opinion.”</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IN" dirty="0"/>
              <a:t>W. Edwards Deming </a:t>
            </a:r>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Data Overview</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IN" dirty="0"/>
              <a:t>Source: Processed Dataset</a:t>
            </a:r>
            <a:endParaRPr lang="en-US" dirty="0"/>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a:xfrm>
            <a:off x="1214003" y="5295180"/>
            <a:ext cx="2268856" cy="506399"/>
          </a:xfrm>
        </p:spPr>
        <p:txBody>
          <a:bodyPr/>
          <a:lstStyle/>
          <a:p>
            <a:r>
              <a:rPr lang="en-IN" dirty="0"/>
              <a:t>(</a:t>
            </a:r>
            <a:r>
              <a:rPr lang="en-IN" b="1" i="1" dirty="0">
                <a:effectLst>
                  <a:outerShdw blurRad="38100" dist="38100" dir="2700000" algn="tl">
                    <a:srgbClr val="000000">
                      <a:alpha val="43137"/>
                    </a:srgbClr>
                  </a:outerShdw>
                </a:effectLst>
                <a:highlight>
                  <a:srgbClr val="FFFF00"/>
                </a:highlight>
              </a:rPr>
              <a:t>Processed_Flipdata.xlsx</a:t>
            </a:r>
            <a:r>
              <a:rPr lang="en-IN" dirty="0"/>
              <a:t>).</a:t>
            </a:r>
            <a:endParaRPr lang="en-US" dirty="0"/>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4734442" y="3980347"/>
            <a:ext cx="2098039" cy="506399"/>
          </a:xfrm>
        </p:spPr>
        <p:txBody>
          <a:bodyPr/>
          <a:lstStyle/>
          <a:p>
            <a:r>
              <a:rPr lang="en-IN" dirty="0"/>
              <a:t>Key columns</a:t>
            </a:r>
            <a:endParaRPr lang="en-US" dirty="0"/>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a:xfrm>
            <a:off x="4329404" y="4486746"/>
            <a:ext cx="2736527" cy="506399"/>
          </a:xfrm>
        </p:spPr>
        <p:txBody>
          <a:bodyPr/>
          <a:lstStyle/>
          <a:p>
            <a:r>
              <a:rPr lang="en-US" dirty="0"/>
              <a:t>Brand, Model, RAM, Storage, Battery, Camera, Price, etc.</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8451758" y="4776535"/>
            <a:ext cx="2098039" cy="506399"/>
          </a:xfrm>
        </p:spPr>
        <p:txBody>
          <a:bodyPr/>
          <a:lstStyle/>
          <a:p>
            <a:r>
              <a:rPr lang="en-IN" dirty="0"/>
              <a:t>Data types</a:t>
            </a:r>
            <a:endParaRPr lang="en-US" dirty="0"/>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a:xfrm>
            <a:off x="8220269" y="5229314"/>
            <a:ext cx="2757728" cy="506399"/>
          </a:xfrm>
        </p:spPr>
        <p:txBody>
          <a:bodyPr/>
          <a:lstStyle/>
          <a:p>
            <a:r>
              <a:rPr lang="en-IN" dirty="0"/>
              <a:t>Numerical and categorical features</a:t>
            </a:r>
            <a:endParaRPr lang="en-US" dirty="0"/>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sz="900" dirty="0"/>
              <a:t>Mobile Price Prediction And Feature Extraction</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pic>
        <p:nvPicPr>
          <p:cNvPr id="19" name="Picture Placeholder 18">
            <a:extLst>
              <a:ext uri="{FF2B5EF4-FFF2-40B4-BE49-F238E27FC236}">
                <a16:creationId xmlns:a16="http://schemas.microsoft.com/office/drawing/2014/main" id="{5BC635AC-1443-5533-55B0-7EBA22ACF3F4}"/>
              </a:ext>
            </a:extLst>
          </p:cNvPr>
          <p:cNvPicPr>
            <a:picLocks noGrp="1" noChangeAspect="1"/>
          </p:cNvPicPr>
          <p:nvPr>
            <p:ph type="pic" sz="quarter" idx="48"/>
          </p:nvPr>
        </p:nvPicPr>
        <p:blipFill>
          <a:blip r:embed="rId3"/>
          <a:srcRect l="7766" r="7766"/>
          <a:stretch>
            <a:fillRect/>
          </a:stretch>
        </p:blipFill>
        <p:spPr>
          <a:xfrm>
            <a:off x="1164400" y="2453941"/>
            <a:ext cx="2368061" cy="210217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5" name="Picture Placeholder 24">
            <a:extLst>
              <a:ext uri="{FF2B5EF4-FFF2-40B4-BE49-F238E27FC236}">
                <a16:creationId xmlns:a16="http://schemas.microsoft.com/office/drawing/2014/main" id="{40C44879-A157-94FD-86F2-A3BA32CC3EA2}"/>
              </a:ext>
            </a:extLst>
          </p:cNvPr>
          <p:cNvPicPr>
            <a:picLocks noGrp="1" noChangeAspect="1"/>
          </p:cNvPicPr>
          <p:nvPr>
            <p:ph type="pic" sz="quarter" idx="49"/>
          </p:nvPr>
        </p:nvPicPr>
        <p:blipFill>
          <a:blip r:embed="rId4"/>
          <a:srcRect l="18459" r="18459"/>
          <a:stretch>
            <a:fillRect/>
          </a:stretch>
        </p:blipFill>
        <p:spPr>
          <a:xfrm>
            <a:off x="4599432" y="1878170"/>
            <a:ext cx="2368061" cy="210217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32" name="Picture Placeholder 31">
            <a:extLst>
              <a:ext uri="{FF2B5EF4-FFF2-40B4-BE49-F238E27FC236}">
                <a16:creationId xmlns:a16="http://schemas.microsoft.com/office/drawing/2014/main" id="{F4B71F3C-A5AC-7D4E-F7E2-F3F4B91C531B}"/>
              </a:ext>
            </a:extLst>
          </p:cNvPr>
          <p:cNvPicPr>
            <a:picLocks noGrp="1" noChangeAspect="1"/>
          </p:cNvPicPr>
          <p:nvPr>
            <p:ph type="pic" sz="quarter" idx="50"/>
          </p:nvPr>
        </p:nvPicPr>
        <p:blipFill>
          <a:blip r:embed="rId5"/>
          <a:srcRect t="5630" b="5630"/>
          <a:stretch>
            <a:fillRect/>
          </a:stretch>
        </p:blipFill>
        <p:spPr>
          <a:xfrm>
            <a:off x="8316746" y="2408912"/>
            <a:ext cx="2368061" cy="210217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pPr algn="l"/>
            <a:r>
              <a:rPr lang="en-US" dirty="0">
                <a:effectLst>
                  <a:outerShdw blurRad="38100" dist="38100" dir="2700000" algn="tl">
                    <a:srgbClr val="000000">
                      <a:alpha val="43137"/>
                    </a:srgbClr>
                  </a:outerShdw>
                </a:effectLst>
              </a:rPr>
              <a:t>Data Cleaning and Pre-processing</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Handling missing values</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Standardizing column names and formats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Encoding categorical variables</a:t>
            </a:r>
          </a:p>
          <a:p>
            <a:endParaRPr lang="zh-CN" altLang="en-US" dirty="0"/>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Feature Engineering for improved prediction accuracy</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sz="900" dirty="0"/>
              <a:t>Mobile Price Prediction And Feature Extraction</a:t>
            </a: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3078</TotalTime>
  <Words>1320</Words>
  <Application>Microsoft Office PowerPoint</Application>
  <PresentationFormat>Widescreen</PresentationFormat>
  <Paragraphs>174</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Abadi</vt:lpstr>
      <vt:lpstr>Amiri</vt:lpstr>
      <vt:lpstr>Arial</vt:lpstr>
      <vt:lpstr>Calibri</vt:lpstr>
      <vt:lpstr>Posterama Text Black</vt:lpstr>
      <vt:lpstr>Posterama Text SemiBold</vt:lpstr>
      <vt:lpstr>Wingdings</vt:lpstr>
      <vt:lpstr>Custom​​</vt:lpstr>
      <vt:lpstr>MOBILE PRICE PREDICTION AND FEATURE EXTRACTION</vt:lpstr>
      <vt:lpstr>Agenda</vt:lpstr>
      <vt:lpstr>Introduction</vt:lpstr>
      <vt:lpstr>Primary goals  Build reliable regression models to predict mobile prices. Identify most influential features affecting price. Create reproducible outputs: cleaned dataset, plots, model artifacts, and a short report. Provide actionable visualizations for stakeholders. </vt:lpstr>
      <vt:lpstr>Folder Structure &amp; Analysis Report Screenshots</vt:lpstr>
      <vt:lpstr>Folder Structure</vt:lpstr>
      <vt:lpstr>“Without data, you’re just another person with an opinion.”</vt:lpstr>
      <vt:lpstr>Data Overview</vt:lpstr>
      <vt:lpstr>Data Cleaning and Pre-processing</vt:lpstr>
      <vt:lpstr>Exploratory Data Analysis(EDA)</vt:lpstr>
      <vt:lpstr>Exploratory Data Analysis(EDA)</vt:lpstr>
      <vt:lpstr>Tools and Libraries</vt:lpstr>
      <vt:lpstr>Analysis and Graphs</vt:lpstr>
      <vt:lpstr>Workbook &amp; Plot/Graphs using Python Code</vt:lpstr>
      <vt:lpstr>Screenshots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 Kumar Singh</dc:creator>
  <cp:lastModifiedBy>Aishwarya Kumar Singh</cp:lastModifiedBy>
  <cp:revision>27</cp:revision>
  <dcterms:created xsi:type="dcterms:W3CDTF">2025-11-16T05:00:43Z</dcterms:created>
  <dcterms:modified xsi:type="dcterms:W3CDTF">2025-11-18T08:21:41Z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